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18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9144000" cy="5143500" type="screen16x9"/>
  <p:notesSz cx="6858000" cy="9144000"/>
  <p:embeddedFontLst>
    <p:embeddedFont>
      <p:font typeface="Impact" panose="020B0806030902050204" pitchFamily="34" charset="0"/>
      <p:regular r:id="rId19"/>
    </p:embeddedFont>
    <p:embeddedFont>
      <p:font typeface="Montserrat" panose="00000500000000000000" pitchFamily="2" charset="0"/>
      <p:regular r:id="rId20"/>
      <p:bold r:id="rId21"/>
      <p:italic r:id="rId22"/>
      <p:boldItalic r:id="rId23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14" d="100"/>
          <a:sy n="114" d="100"/>
        </p:scale>
        <p:origin x="318" y="8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font" Target="fonts/font3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5.fntdata"/><Relationship Id="rId10" Type="http://schemas.openxmlformats.org/officeDocument/2006/relationships/slide" Target="slides/slide9.xml"/><Relationship Id="rId19" Type="http://schemas.openxmlformats.org/officeDocument/2006/relationships/font" Target="fonts/font1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4.fntdata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3a47d1c76a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3a47d1c76a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g3a47d1c76a_1_3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1" name="Google Shape;161;g3a47d1c76a_1_34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g3a47d1c76a_1_35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1" name="Google Shape;171;g3a47d1c76a_1_35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g3a47d1c76a_1_4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1" name="Google Shape;181;g3a47d1c76a_1_4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g3a47d1c76a_1_5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1" name="Google Shape;191;g3a47d1c76a_1_5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g3a47d1c76a_1_46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9" name="Google Shape;199;g3a47d1c76a_1_46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g3a47d1c76a_1_5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8" name="Google Shape;208;g3a47d1c76a_1_53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g3a47d1c76a_1_5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0" name="Google Shape;220;g3a47d1c76a_1_5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g3a47d1c76a_1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" name="Google Shape;60;g3a47d1c76a_1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g3a47d1c76a_1_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" name="Google Shape;68;g3a47d1c76a_1_5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g3a47d1c76a_1_19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8" name="Google Shape;98;g3a47d1c76a_1_19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g3a47d1c76a_1_2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1" name="Google Shape;111;g3a47d1c76a_1_2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g3a47d1c76a_1_3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1" name="Google Shape;121;g3a47d1c76a_1_3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g3a47d1c76a_1_3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1" name="Google Shape;131;g3a47d1c76a_1_3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g3a47d1c76a_1_3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1" name="Google Shape;141;g3a47d1c76a_1_3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g3a47d1c76a_1_3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1" name="Google Shape;151;g3a47d1c76a_1_3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png"/><Relationship Id="rId4" Type="http://schemas.openxmlformats.org/officeDocument/2006/relationships/image" Target="../media/image1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0000"/>
        </a:solidFill>
        <a:effectLst/>
      </p:bgPr>
    </p:bg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/>
          <p:nvPr/>
        </p:nvSpPr>
        <p:spPr>
          <a:xfrm>
            <a:off x="0" y="4675200"/>
            <a:ext cx="9144000" cy="4683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55" name="Google Shape;55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864100" y="237550"/>
            <a:ext cx="4971201" cy="1367300"/>
          </a:xfrm>
          <a:prstGeom prst="rect">
            <a:avLst/>
          </a:prstGeom>
          <a:noFill/>
          <a:ln>
            <a:noFill/>
          </a:ln>
        </p:spPr>
      </p:pic>
      <p:sp>
        <p:nvSpPr>
          <p:cNvPr id="56" name="Google Shape;56;p13"/>
          <p:cNvSpPr txBox="1"/>
          <p:nvPr/>
        </p:nvSpPr>
        <p:spPr>
          <a:xfrm>
            <a:off x="489675" y="2038775"/>
            <a:ext cx="8275500" cy="250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3600" b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COURS DE FORMATION POUR</a:t>
            </a:r>
            <a:endParaRPr sz="3600" b="1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3600" b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OFFICIEL DE TABLE RÉGIONAL</a:t>
            </a:r>
            <a:endParaRPr sz="3600" b="1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3000" b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Module général</a:t>
            </a:r>
            <a:endParaRPr sz="3000" b="1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2400" i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Français - version </a:t>
            </a:r>
            <a:r>
              <a:rPr lang="fr" sz="2400" i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octobre</a:t>
            </a:r>
            <a:r>
              <a:rPr lang="fr" sz="2400" i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2018</a:t>
            </a:r>
            <a:endParaRPr sz="2400" i="1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57" name="Google Shape;57;p13"/>
          <p:cNvSpPr txBox="1"/>
          <p:nvPr/>
        </p:nvSpPr>
        <p:spPr>
          <a:xfrm>
            <a:off x="181050" y="4675200"/>
            <a:ext cx="8781900" cy="46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1800">
                <a:solidFill>
                  <a:srgbClr val="FF0000"/>
                </a:solidFill>
                <a:latin typeface="Impact"/>
                <a:ea typeface="Impact"/>
                <a:cs typeface="Impact"/>
                <a:sym typeface="Impact"/>
              </a:rPr>
              <a:t>www.swiss.basketball                                                                         #weareswissbasketball</a:t>
            </a:r>
            <a:endParaRPr sz="1800">
              <a:solidFill>
                <a:srgbClr val="FF0000"/>
              </a:solidFill>
              <a:latin typeface="Impact"/>
              <a:ea typeface="Impact"/>
              <a:cs typeface="Impact"/>
              <a:sym typeface="Impact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0000"/>
        </a:solidFill>
        <a:effectLst/>
      </p:bgPr>
    </p:bg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22"/>
          <p:cNvSpPr/>
          <p:nvPr/>
        </p:nvSpPr>
        <p:spPr>
          <a:xfrm>
            <a:off x="0" y="4675200"/>
            <a:ext cx="9144000" cy="4683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64" name="Google Shape;164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621150" y="237550"/>
            <a:ext cx="2214151" cy="609000"/>
          </a:xfrm>
          <a:prstGeom prst="rect">
            <a:avLst/>
          </a:prstGeom>
          <a:noFill/>
          <a:ln>
            <a:noFill/>
          </a:ln>
        </p:spPr>
      </p:pic>
      <p:sp>
        <p:nvSpPr>
          <p:cNvPr id="165" name="Google Shape;165;p22"/>
          <p:cNvSpPr txBox="1"/>
          <p:nvPr/>
        </p:nvSpPr>
        <p:spPr>
          <a:xfrm>
            <a:off x="181050" y="999550"/>
            <a:ext cx="6057000" cy="356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Montserrat"/>
              <a:buChar char="●"/>
            </a:pPr>
            <a:r>
              <a:rPr lang="fr" sz="24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2 chronomètres de jeu</a:t>
            </a:r>
            <a:endParaRPr sz="24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Montserrat"/>
              <a:buChar char="●"/>
            </a:pPr>
            <a:r>
              <a:rPr lang="fr" sz="24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Chronomètre 24’’</a:t>
            </a:r>
            <a:endParaRPr sz="24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Montserrat"/>
              <a:buChar char="●"/>
            </a:pPr>
            <a:r>
              <a:rPr lang="en-US" sz="24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Tablette de marque</a:t>
            </a:r>
          </a:p>
          <a:p>
            <a:pPr marL="457200" lvl="0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Montserrat"/>
              <a:buChar char="●"/>
            </a:pPr>
            <a:r>
              <a:rPr lang="en-US" sz="24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1 connexion au réseau</a:t>
            </a:r>
            <a:endParaRPr lang="en-US" sz="18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Montserrat"/>
              <a:buChar char="●"/>
            </a:pPr>
            <a:r>
              <a:rPr lang="fr" sz="24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Palettes chiffrées de 1 à 5 + GD</a:t>
            </a:r>
            <a:endParaRPr sz="24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Montserrat"/>
              <a:buChar char="●"/>
            </a:pPr>
            <a:r>
              <a:rPr lang="fr" sz="24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2 signaux “4 fautes d’équipe”</a:t>
            </a:r>
            <a:endParaRPr sz="24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66" name="Google Shape;166;p22"/>
          <p:cNvSpPr txBox="1"/>
          <p:nvPr/>
        </p:nvSpPr>
        <p:spPr>
          <a:xfrm>
            <a:off x="181050" y="213800"/>
            <a:ext cx="6306300" cy="72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3600" b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Matériel de table</a:t>
            </a:r>
            <a:endParaRPr sz="3600" b="1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67" name="Google Shape;167;p2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917675" y="1343875"/>
            <a:ext cx="2601150" cy="2601150"/>
          </a:xfrm>
          <a:prstGeom prst="rect">
            <a:avLst/>
          </a:prstGeom>
          <a:noFill/>
          <a:ln>
            <a:noFill/>
          </a:ln>
        </p:spPr>
      </p:pic>
      <p:sp>
        <p:nvSpPr>
          <p:cNvPr id="168" name="Google Shape;168;p22"/>
          <p:cNvSpPr txBox="1"/>
          <p:nvPr/>
        </p:nvSpPr>
        <p:spPr>
          <a:xfrm>
            <a:off x="181050" y="4675200"/>
            <a:ext cx="8781900" cy="46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1800">
                <a:solidFill>
                  <a:srgbClr val="FF0000"/>
                </a:solidFill>
                <a:latin typeface="Impact"/>
                <a:ea typeface="Impact"/>
                <a:cs typeface="Impact"/>
                <a:sym typeface="Impact"/>
              </a:rPr>
              <a:t>www.swiss.basketball                                                                         #weareswissbasketball</a:t>
            </a:r>
            <a:endParaRPr sz="1800">
              <a:solidFill>
                <a:srgbClr val="FF0000"/>
              </a:solidFill>
              <a:latin typeface="Impact"/>
              <a:ea typeface="Impact"/>
              <a:cs typeface="Impact"/>
              <a:sym typeface="Impact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1000"/>
                                        <p:tgtEl>
                                          <p:spTgt spid="16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0000"/>
        </a:solidFill>
        <a:effectLst/>
      </p:bgPr>
    </p:bg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23"/>
          <p:cNvSpPr/>
          <p:nvPr/>
        </p:nvSpPr>
        <p:spPr>
          <a:xfrm>
            <a:off x="0" y="4675200"/>
            <a:ext cx="9144000" cy="4683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74" name="Google Shape;174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621150" y="237550"/>
            <a:ext cx="2214151" cy="609000"/>
          </a:xfrm>
          <a:prstGeom prst="rect">
            <a:avLst/>
          </a:prstGeom>
          <a:noFill/>
          <a:ln>
            <a:noFill/>
          </a:ln>
        </p:spPr>
      </p:pic>
      <p:sp>
        <p:nvSpPr>
          <p:cNvPr id="175" name="Google Shape;175;p23"/>
          <p:cNvSpPr txBox="1"/>
          <p:nvPr/>
        </p:nvSpPr>
        <p:spPr>
          <a:xfrm>
            <a:off x="181050" y="999550"/>
            <a:ext cx="6057000" cy="356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Montserrat"/>
              <a:buChar char="●"/>
            </a:pPr>
            <a:r>
              <a:rPr lang="fr" sz="24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2 chronomètres de jeu</a:t>
            </a:r>
            <a:endParaRPr sz="24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Montserrat"/>
              <a:buChar char="●"/>
            </a:pPr>
            <a:r>
              <a:rPr lang="fr" sz="24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Chronomètre 24’’</a:t>
            </a:r>
            <a:endParaRPr sz="24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Montserrat"/>
              <a:buChar char="●"/>
            </a:pPr>
            <a:r>
              <a:rPr lang="en-US" sz="24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Tablette de marque</a:t>
            </a:r>
          </a:p>
          <a:p>
            <a:pPr marL="457200" lvl="0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Montserrat"/>
              <a:buChar char="●"/>
            </a:pPr>
            <a:r>
              <a:rPr lang="en-US" sz="24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1 connexion au réseau</a:t>
            </a:r>
            <a:endParaRPr lang="en-US" sz="18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Montserrat"/>
              <a:buChar char="●"/>
            </a:pPr>
            <a:r>
              <a:rPr lang="fr" sz="24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Palettes chiffrées de 1 à 5 + GD</a:t>
            </a:r>
            <a:endParaRPr sz="24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Montserrat"/>
              <a:buChar char="●"/>
            </a:pPr>
            <a:r>
              <a:rPr lang="fr" sz="24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2 signaux “4 fautes d’équipe”</a:t>
            </a:r>
            <a:endParaRPr sz="24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Montserrat"/>
              <a:buChar char="●"/>
            </a:pPr>
            <a:r>
              <a:rPr lang="fr" sz="24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Sonnerie (alarme)</a:t>
            </a:r>
            <a:endParaRPr sz="24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76" name="Google Shape;176;p23"/>
          <p:cNvSpPr txBox="1"/>
          <p:nvPr/>
        </p:nvSpPr>
        <p:spPr>
          <a:xfrm>
            <a:off x="181050" y="213800"/>
            <a:ext cx="6306300" cy="72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3600" b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Matériel de table</a:t>
            </a:r>
            <a:endParaRPr sz="3600" b="1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77" name="Google Shape;177;p2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593025" y="1153600"/>
            <a:ext cx="3126975" cy="3126975"/>
          </a:xfrm>
          <a:prstGeom prst="rect">
            <a:avLst/>
          </a:prstGeom>
          <a:noFill/>
          <a:ln>
            <a:noFill/>
          </a:ln>
        </p:spPr>
      </p:pic>
      <p:sp>
        <p:nvSpPr>
          <p:cNvPr id="178" name="Google Shape;178;p23"/>
          <p:cNvSpPr txBox="1"/>
          <p:nvPr/>
        </p:nvSpPr>
        <p:spPr>
          <a:xfrm>
            <a:off x="181050" y="4675200"/>
            <a:ext cx="8781900" cy="46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1800">
                <a:solidFill>
                  <a:srgbClr val="FF0000"/>
                </a:solidFill>
                <a:latin typeface="Impact"/>
                <a:ea typeface="Impact"/>
                <a:cs typeface="Impact"/>
                <a:sym typeface="Impact"/>
              </a:rPr>
              <a:t>www.swiss.basketball                                                                         #weareswissbasketball</a:t>
            </a:r>
            <a:endParaRPr sz="1800">
              <a:solidFill>
                <a:srgbClr val="FF0000"/>
              </a:solidFill>
              <a:latin typeface="Impact"/>
              <a:ea typeface="Impact"/>
              <a:cs typeface="Impact"/>
              <a:sym typeface="Impact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1000"/>
                                        <p:tgtEl>
                                          <p:spTgt spid="17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0000"/>
        </a:solidFill>
        <a:effectLst/>
      </p:bgPr>
    </p:bg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24"/>
          <p:cNvSpPr/>
          <p:nvPr/>
        </p:nvSpPr>
        <p:spPr>
          <a:xfrm>
            <a:off x="0" y="4675200"/>
            <a:ext cx="9144000" cy="4683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84" name="Google Shape;184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621150" y="237550"/>
            <a:ext cx="2214151" cy="609000"/>
          </a:xfrm>
          <a:prstGeom prst="rect">
            <a:avLst/>
          </a:prstGeom>
          <a:noFill/>
          <a:ln>
            <a:noFill/>
          </a:ln>
        </p:spPr>
      </p:pic>
      <p:sp>
        <p:nvSpPr>
          <p:cNvPr id="185" name="Google Shape;185;p24"/>
          <p:cNvSpPr txBox="1"/>
          <p:nvPr/>
        </p:nvSpPr>
        <p:spPr>
          <a:xfrm>
            <a:off x="181050" y="999550"/>
            <a:ext cx="6057000" cy="356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Montserrat"/>
              <a:buChar char="●"/>
            </a:pPr>
            <a:r>
              <a:rPr lang="fr" sz="24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2 chronomètres de jeu</a:t>
            </a:r>
            <a:endParaRPr sz="24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Montserrat"/>
              <a:buChar char="●"/>
            </a:pPr>
            <a:r>
              <a:rPr lang="fr" sz="24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Chronomètre 24’’</a:t>
            </a:r>
            <a:endParaRPr sz="24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Montserrat"/>
              <a:buChar char="●"/>
            </a:pPr>
            <a:r>
              <a:rPr lang="fr" sz="24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Feuille de marque</a:t>
            </a:r>
            <a:endParaRPr sz="24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Montserrat"/>
              <a:buChar char="●"/>
            </a:pPr>
            <a:r>
              <a:rPr lang="en-US" sz="24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1 connexion au réseau</a:t>
            </a:r>
            <a:endParaRPr lang="en-US" sz="18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Montserrat"/>
              <a:buChar char="●"/>
            </a:pPr>
            <a:r>
              <a:rPr lang="fr" sz="24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Palettes chiffrées de 1 à 5 + GD</a:t>
            </a:r>
            <a:endParaRPr sz="24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Montserrat"/>
              <a:buChar char="●"/>
            </a:pPr>
            <a:r>
              <a:rPr lang="fr" sz="24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2 signaux “4 fautes d’équipe”</a:t>
            </a:r>
            <a:endParaRPr sz="24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Montserrat"/>
              <a:buChar char="●"/>
            </a:pPr>
            <a:r>
              <a:rPr lang="fr" sz="24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Sonnerie (alarme)</a:t>
            </a:r>
            <a:endParaRPr sz="24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Montserrat"/>
              <a:buChar char="●"/>
            </a:pPr>
            <a:r>
              <a:rPr lang="fr" sz="24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Flèche d’alternance de possession</a:t>
            </a:r>
            <a:endParaRPr sz="24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86" name="Google Shape;186;p24"/>
          <p:cNvSpPr txBox="1"/>
          <p:nvPr/>
        </p:nvSpPr>
        <p:spPr>
          <a:xfrm>
            <a:off x="181050" y="213800"/>
            <a:ext cx="6306300" cy="72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3600" b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Matériel de table</a:t>
            </a:r>
            <a:endParaRPr sz="3600" b="1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87" name="Google Shape;187;p2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321400" y="1226501"/>
            <a:ext cx="3369925" cy="2065675"/>
          </a:xfrm>
          <a:prstGeom prst="rect">
            <a:avLst/>
          </a:prstGeom>
          <a:noFill/>
          <a:ln>
            <a:noFill/>
          </a:ln>
        </p:spPr>
      </p:pic>
      <p:sp>
        <p:nvSpPr>
          <p:cNvPr id="188" name="Google Shape;188;p24"/>
          <p:cNvSpPr txBox="1"/>
          <p:nvPr/>
        </p:nvSpPr>
        <p:spPr>
          <a:xfrm>
            <a:off x="181050" y="4675200"/>
            <a:ext cx="8781900" cy="46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1800">
                <a:solidFill>
                  <a:srgbClr val="FF0000"/>
                </a:solidFill>
                <a:latin typeface="Impact"/>
                <a:ea typeface="Impact"/>
                <a:cs typeface="Impact"/>
                <a:sym typeface="Impact"/>
              </a:rPr>
              <a:t>www.swiss.basketball                                                                         #weareswissbasketball</a:t>
            </a:r>
            <a:endParaRPr sz="1800">
              <a:solidFill>
                <a:srgbClr val="FF0000"/>
              </a:solidFill>
              <a:latin typeface="Impact"/>
              <a:ea typeface="Impact"/>
              <a:cs typeface="Impact"/>
              <a:sym typeface="Impact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0000"/>
        </a:solidFill>
        <a:effectLst/>
      </p:bgPr>
    </p:bg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p25"/>
          <p:cNvSpPr/>
          <p:nvPr/>
        </p:nvSpPr>
        <p:spPr>
          <a:xfrm>
            <a:off x="0" y="4675200"/>
            <a:ext cx="9144000" cy="4683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94" name="Google Shape;194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621150" y="237550"/>
            <a:ext cx="2214151" cy="609000"/>
          </a:xfrm>
          <a:prstGeom prst="rect">
            <a:avLst/>
          </a:prstGeom>
          <a:noFill/>
          <a:ln>
            <a:noFill/>
          </a:ln>
        </p:spPr>
      </p:pic>
      <p:sp>
        <p:nvSpPr>
          <p:cNvPr id="195" name="Google Shape;195;p25"/>
          <p:cNvSpPr txBox="1"/>
          <p:nvPr/>
        </p:nvSpPr>
        <p:spPr>
          <a:xfrm>
            <a:off x="489675" y="2267375"/>
            <a:ext cx="8654400" cy="159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4400" b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LA FLÈCHE D’ALTERNANCE DE POSSESION</a:t>
            </a:r>
            <a:endParaRPr sz="4400" b="1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96" name="Google Shape;196;p25"/>
          <p:cNvSpPr txBox="1"/>
          <p:nvPr/>
        </p:nvSpPr>
        <p:spPr>
          <a:xfrm>
            <a:off x="181050" y="4675200"/>
            <a:ext cx="8781900" cy="46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1800">
                <a:solidFill>
                  <a:srgbClr val="FF0000"/>
                </a:solidFill>
                <a:latin typeface="Impact"/>
                <a:ea typeface="Impact"/>
                <a:cs typeface="Impact"/>
                <a:sym typeface="Impact"/>
              </a:rPr>
              <a:t>www.swiss.basketball                                                                         #weareswissbasketball</a:t>
            </a:r>
            <a:endParaRPr sz="1800">
              <a:solidFill>
                <a:srgbClr val="FF0000"/>
              </a:solidFill>
              <a:latin typeface="Impact"/>
              <a:ea typeface="Impact"/>
              <a:cs typeface="Impact"/>
              <a:sym typeface="Impact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0000"/>
        </a:solidFill>
        <a:effectLst/>
      </p:bgPr>
    </p:bg>
    <p:spTree>
      <p:nvGrpSpPr>
        <p:cNvPr id="1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p26"/>
          <p:cNvSpPr/>
          <p:nvPr/>
        </p:nvSpPr>
        <p:spPr>
          <a:xfrm>
            <a:off x="0" y="4675200"/>
            <a:ext cx="9144000" cy="4683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02" name="Google Shape;202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621150" y="237550"/>
            <a:ext cx="2214151" cy="609000"/>
          </a:xfrm>
          <a:prstGeom prst="rect">
            <a:avLst/>
          </a:prstGeom>
          <a:noFill/>
          <a:ln>
            <a:noFill/>
          </a:ln>
        </p:spPr>
      </p:pic>
      <p:sp>
        <p:nvSpPr>
          <p:cNvPr id="203" name="Google Shape;203;p26"/>
          <p:cNvSpPr txBox="1"/>
          <p:nvPr/>
        </p:nvSpPr>
        <p:spPr>
          <a:xfrm>
            <a:off x="271650" y="2122450"/>
            <a:ext cx="8600700" cy="100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24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Attendre la 1ère possession, et positionner la flèche en indiquant le sens d’attaque de l’autre équipe.</a:t>
            </a:r>
            <a:endParaRPr sz="24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04" name="Google Shape;204;p26"/>
          <p:cNvSpPr txBox="1"/>
          <p:nvPr/>
        </p:nvSpPr>
        <p:spPr>
          <a:xfrm>
            <a:off x="566850" y="1439200"/>
            <a:ext cx="8010300" cy="7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3000" b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La flèche d’alternance de possession</a:t>
            </a:r>
            <a:endParaRPr sz="3000" b="1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05" name="Google Shape;205;p26"/>
          <p:cNvSpPr txBox="1"/>
          <p:nvPr/>
        </p:nvSpPr>
        <p:spPr>
          <a:xfrm>
            <a:off x="181050" y="4675200"/>
            <a:ext cx="8781900" cy="46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1800">
                <a:solidFill>
                  <a:srgbClr val="FF0000"/>
                </a:solidFill>
                <a:latin typeface="Impact"/>
                <a:ea typeface="Impact"/>
                <a:cs typeface="Impact"/>
                <a:sym typeface="Impact"/>
              </a:rPr>
              <a:t>www.swiss.basketball                                                                         #weareswissbasketball</a:t>
            </a:r>
            <a:endParaRPr sz="1800">
              <a:solidFill>
                <a:srgbClr val="FF0000"/>
              </a:solidFill>
              <a:latin typeface="Impact"/>
              <a:ea typeface="Impact"/>
              <a:cs typeface="Impact"/>
              <a:sym typeface="Impact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0000"/>
        </a:solidFill>
        <a:effectLst/>
      </p:bgPr>
    </p:bg>
    <p:spTree>
      <p:nvGrpSpPr>
        <p:cNvPr id="1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p27"/>
          <p:cNvSpPr/>
          <p:nvPr/>
        </p:nvSpPr>
        <p:spPr>
          <a:xfrm>
            <a:off x="0" y="4675200"/>
            <a:ext cx="9144000" cy="4683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11" name="Google Shape;211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621150" y="237550"/>
            <a:ext cx="2214151" cy="609000"/>
          </a:xfrm>
          <a:prstGeom prst="rect">
            <a:avLst/>
          </a:prstGeom>
          <a:noFill/>
          <a:ln>
            <a:noFill/>
          </a:ln>
        </p:spPr>
      </p:pic>
      <p:sp>
        <p:nvSpPr>
          <p:cNvPr id="212" name="Google Shape;212;p27"/>
          <p:cNvSpPr txBox="1"/>
          <p:nvPr/>
        </p:nvSpPr>
        <p:spPr>
          <a:xfrm>
            <a:off x="181050" y="4675200"/>
            <a:ext cx="8781900" cy="46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1800">
                <a:solidFill>
                  <a:srgbClr val="FF0000"/>
                </a:solidFill>
                <a:latin typeface="Impact"/>
                <a:ea typeface="Impact"/>
                <a:cs typeface="Impact"/>
                <a:sym typeface="Impact"/>
              </a:rPr>
              <a:t>www.swiss.basketball                                                                         #weareswissbasketball</a:t>
            </a:r>
            <a:endParaRPr sz="1800">
              <a:solidFill>
                <a:srgbClr val="FF0000"/>
              </a:solidFill>
              <a:latin typeface="Impact"/>
              <a:ea typeface="Impact"/>
              <a:cs typeface="Impact"/>
              <a:sym typeface="Impact"/>
            </a:endParaRPr>
          </a:p>
        </p:txBody>
      </p:sp>
      <p:pic>
        <p:nvPicPr>
          <p:cNvPr id="213" name="Google Shape;213;p2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81050" y="782200"/>
            <a:ext cx="3122325" cy="3191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4" name="Google Shape;214;p2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467475" y="2876925"/>
            <a:ext cx="2495475" cy="1529650"/>
          </a:xfrm>
          <a:prstGeom prst="rect">
            <a:avLst/>
          </a:prstGeom>
          <a:noFill/>
          <a:ln>
            <a:noFill/>
          </a:ln>
        </p:spPr>
      </p:pic>
      <p:sp>
        <p:nvSpPr>
          <p:cNvPr id="215" name="Google Shape;215;p27"/>
          <p:cNvSpPr txBox="1"/>
          <p:nvPr/>
        </p:nvSpPr>
        <p:spPr>
          <a:xfrm>
            <a:off x="3472225" y="979575"/>
            <a:ext cx="5490600" cy="152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2400" b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L’équipe A</a:t>
            </a:r>
            <a:endParaRPr sz="2400" b="1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2400" b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prend la possession du 1er ballon</a:t>
            </a:r>
            <a:endParaRPr sz="2400" b="1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2400" b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et attaque dans ce sens</a:t>
            </a:r>
            <a:endParaRPr sz="2400" b="1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cxnSp>
        <p:nvCxnSpPr>
          <p:cNvPr id="216" name="Google Shape;216;p27"/>
          <p:cNvCxnSpPr/>
          <p:nvPr/>
        </p:nvCxnSpPr>
        <p:spPr>
          <a:xfrm flipH="1">
            <a:off x="3860600" y="2517325"/>
            <a:ext cx="3532200" cy="1800"/>
          </a:xfrm>
          <a:prstGeom prst="straightConnector1">
            <a:avLst/>
          </a:prstGeom>
          <a:noFill/>
          <a:ln w="76200" cap="flat" cmpd="sng">
            <a:solidFill>
              <a:srgbClr val="FFFFFF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217" name="Google Shape;217;p27"/>
          <p:cNvSpPr txBox="1"/>
          <p:nvPr/>
        </p:nvSpPr>
        <p:spPr>
          <a:xfrm>
            <a:off x="3472225" y="3148363"/>
            <a:ext cx="3449700" cy="120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3000" b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La flèche est positionnée :</a:t>
            </a:r>
            <a:endParaRPr sz="3000" b="1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0000"/>
        </a:solidFill>
        <a:effectLst/>
      </p:bgPr>
    </p:bg>
    <p:spTree>
      <p:nvGrpSpPr>
        <p:cNvPr id="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p28"/>
          <p:cNvSpPr/>
          <p:nvPr/>
        </p:nvSpPr>
        <p:spPr>
          <a:xfrm>
            <a:off x="0" y="4675200"/>
            <a:ext cx="9144000" cy="4683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23" name="Google Shape;223;p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621150" y="237550"/>
            <a:ext cx="2214151" cy="609000"/>
          </a:xfrm>
          <a:prstGeom prst="rect">
            <a:avLst/>
          </a:prstGeom>
          <a:noFill/>
          <a:ln>
            <a:noFill/>
          </a:ln>
        </p:spPr>
      </p:pic>
      <p:sp>
        <p:nvSpPr>
          <p:cNvPr id="224" name="Google Shape;224;p28"/>
          <p:cNvSpPr txBox="1"/>
          <p:nvPr/>
        </p:nvSpPr>
        <p:spPr>
          <a:xfrm>
            <a:off x="362250" y="951200"/>
            <a:ext cx="8600700" cy="10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24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Quand la flèche est utilisée,</a:t>
            </a:r>
            <a:br>
              <a:rPr lang="fr" sz="24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fr" sz="24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attendre la remise en jeu et tourner la flèche</a:t>
            </a:r>
            <a:endParaRPr sz="24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25" name="Google Shape;225;p28"/>
          <p:cNvSpPr txBox="1"/>
          <p:nvPr/>
        </p:nvSpPr>
        <p:spPr>
          <a:xfrm>
            <a:off x="181050" y="2085450"/>
            <a:ext cx="8600700" cy="73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2400" b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Début de période	Situation d’entre-deux</a:t>
            </a:r>
            <a:endParaRPr sz="2400" b="1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26" name="Google Shape;226;p28"/>
          <p:cNvSpPr txBox="1"/>
          <p:nvPr/>
        </p:nvSpPr>
        <p:spPr>
          <a:xfrm>
            <a:off x="181050" y="4675200"/>
            <a:ext cx="8781900" cy="46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1800">
                <a:solidFill>
                  <a:srgbClr val="FF0000"/>
                </a:solidFill>
                <a:latin typeface="Impact"/>
                <a:ea typeface="Impact"/>
                <a:cs typeface="Impact"/>
                <a:sym typeface="Impact"/>
              </a:rPr>
              <a:t>www.swiss.basketball                                                                         #weareswissbasketball</a:t>
            </a:r>
            <a:endParaRPr sz="1800">
              <a:solidFill>
                <a:srgbClr val="FF0000"/>
              </a:solidFill>
              <a:latin typeface="Impact"/>
              <a:ea typeface="Impact"/>
              <a:cs typeface="Impact"/>
              <a:sym typeface="Impact"/>
            </a:endParaRPr>
          </a:p>
        </p:txBody>
      </p:sp>
      <p:sp>
        <p:nvSpPr>
          <p:cNvPr id="2" name="Google Shape;494;p48">
            <a:extLst>
              <a:ext uri="{FF2B5EF4-FFF2-40B4-BE49-F238E27FC236}">
                <a16:creationId xmlns:a16="http://schemas.microsoft.com/office/drawing/2014/main" id="{A615B416-2C5F-F82A-8BAE-17546D00144E}"/>
              </a:ext>
            </a:extLst>
          </p:cNvPr>
          <p:cNvSpPr txBox="1"/>
          <p:nvPr/>
        </p:nvSpPr>
        <p:spPr>
          <a:xfrm>
            <a:off x="2021850" y="3174723"/>
            <a:ext cx="4919100" cy="157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24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A la mi-temps,</a:t>
            </a:r>
            <a:br>
              <a:rPr lang="fr" sz="24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fr" sz="24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tourner la flèche</a:t>
            </a:r>
            <a:endParaRPr sz="24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2400" b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en présence des arbitres</a:t>
            </a:r>
            <a:endParaRPr sz="2400" b="1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0000"/>
        </a:solidFill>
        <a:effectLst/>
      </p:bgPr>
    </p:bg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4"/>
          <p:cNvSpPr/>
          <p:nvPr/>
        </p:nvSpPr>
        <p:spPr>
          <a:xfrm>
            <a:off x="0" y="4675200"/>
            <a:ext cx="9144000" cy="4683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63" name="Google Shape;63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621150" y="237550"/>
            <a:ext cx="2214151" cy="609000"/>
          </a:xfrm>
          <a:prstGeom prst="rect">
            <a:avLst/>
          </a:prstGeom>
          <a:noFill/>
          <a:ln>
            <a:noFill/>
          </a:ln>
        </p:spPr>
      </p:pic>
      <p:sp>
        <p:nvSpPr>
          <p:cNvPr id="64" name="Google Shape;64;p14"/>
          <p:cNvSpPr txBox="1"/>
          <p:nvPr/>
        </p:nvSpPr>
        <p:spPr>
          <a:xfrm>
            <a:off x="489675" y="2267375"/>
            <a:ext cx="8654400" cy="159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6000" b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TABLE DE MARQUE</a:t>
            </a:r>
            <a:endParaRPr sz="6000" b="1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6000" b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ET MATÉRIEL</a:t>
            </a:r>
            <a:endParaRPr sz="6000" b="1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65" name="Google Shape;65;p14"/>
          <p:cNvSpPr txBox="1"/>
          <p:nvPr/>
        </p:nvSpPr>
        <p:spPr>
          <a:xfrm>
            <a:off x="181050" y="4675200"/>
            <a:ext cx="8781900" cy="46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1800">
                <a:solidFill>
                  <a:srgbClr val="FF0000"/>
                </a:solidFill>
                <a:latin typeface="Impact"/>
                <a:ea typeface="Impact"/>
                <a:cs typeface="Impact"/>
                <a:sym typeface="Impact"/>
              </a:rPr>
              <a:t>www.swiss.basketball                                                                         #weareswissbasketball</a:t>
            </a:r>
            <a:endParaRPr sz="1800">
              <a:solidFill>
                <a:srgbClr val="FF0000"/>
              </a:solidFill>
              <a:latin typeface="Impact"/>
              <a:ea typeface="Impact"/>
              <a:cs typeface="Impact"/>
              <a:sym typeface="Impact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0000"/>
        </a:solidFill>
        <a:effectLst/>
      </p:bgPr>
    </p:bg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5"/>
          <p:cNvSpPr/>
          <p:nvPr/>
        </p:nvSpPr>
        <p:spPr>
          <a:xfrm>
            <a:off x="0" y="4675200"/>
            <a:ext cx="9144000" cy="4683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71" name="Google Shape;71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621150" y="237550"/>
            <a:ext cx="2214151" cy="6090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72" name="Google Shape;72;p15"/>
          <p:cNvCxnSpPr/>
          <p:nvPr/>
        </p:nvCxnSpPr>
        <p:spPr>
          <a:xfrm>
            <a:off x="0" y="3810900"/>
            <a:ext cx="9154800" cy="0"/>
          </a:xfrm>
          <a:prstGeom prst="straightConnector1">
            <a:avLst/>
          </a:prstGeom>
          <a:noFill/>
          <a:ln w="76200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73" name="Google Shape;73;p15"/>
          <p:cNvCxnSpPr>
            <a:endCxn id="74" idx="0"/>
          </p:cNvCxnSpPr>
          <p:nvPr/>
        </p:nvCxnSpPr>
        <p:spPr>
          <a:xfrm>
            <a:off x="4572000" y="3810900"/>
            <a:ext cx="0" cy="864300"/>
          </a:xfrm>
          <a:prstGeom prst="straightConnector1">
            <a:avLst/>
          </a:prstGeom>
          <a:noFill/>
          <a:ln w="76200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75" name="Google Shape;75;p15"/>
          <p:cNvCxnSpPr/>
          <p:nvPr/>
        </p:nvCxnSpPr>
        <p:spPr>
          <a:xfrm>
            <a:off x="1171650" y="2946425"/>
            <a:ext cx="0" cy="864300"/>
          </a:xfrm>
          <a:prstGeom prst="straightConnector1">
            <a:avLst/>
          </a:prstGeom>
          <a:noFill/>
          <a:ln w="76200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76" name="Google Shape;76;p15"/>
          <p:cNvCxnSpPr/>
          <p:nvPr/>
        </p:nvCxnSpPr>
        <p:spPr>
          <a:xfrm>
            <a:off x="7972350" y="2946600"/>
            <a:ext cx="0" cy="864300"/>
          </a:xfrm>
          <a:prstGeom prst="straightConnector1">
            <a:avLst/>
          </a:prstGeom>
          <a:noFill/>
          <a:ln w="76200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77" name="Google Shape;77;p15"/>
          <p:cNvSpPr/>
          <p:nvPr/>
        </p:nvSpPr>
        <p:spPr>
          <a:xfrm>
            <a:off x="0" y="2469625"/>
            <a:ext cx="723900" cy="3513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78;p15"/>
          <p:cNvSpPr/>
          <p:nvPr/>
        </p:nvSpPr>
        <p:spPr>
          <a:xfrm>
            <a:off x="8420100" y="2509025"/>
            <a:ext cx="723900" cy="3513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79;p15"/>
          <p:cNvSpPr/>
          <p:nvPr/>
        </p:nvSpPr>
        <p:spPr>
          <a:xfrm>
            <a:off x="3037649" y="2055625"/>
            <a:ext cx="3068700" cy="7653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1800" b="1">
                <a:solidFill>
                  <a:srgbClr val="FF0000"/>
                </a:solidFill>
              </a:rPr>
              <a:t>Table de marque</a:t>
            </a:r>
            <a:endParaRPr sz="1800" b="1">
              <a:solidFill>
                <a:srgbClr val="FF0000"/>
              </a:solidFill>
            </a:endParaRPr>
          </a:p>
        </p:txBody>
      </p:sp>
      <p:sp>
        <p:nvSpPr>
          <p:cNvPr id="80" name="Google Shape;80;p15"/>
          <p:cNvSpPr/>
          <p:nvPr/>
        </p:nvSpPr>
        <p:spPr>
          <a:xfrm>
            <a:off x="6759150" y="2469625"/>
            <a:ext cx="348000" cy="3513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81;p15"/>
          <p:cNvSpPr/>
          <p:nvPr/>
        </p:nvSpPr>
        <p:spPr>
          <a:xfrm>
            <a:off x="6258750" y="2469625"/>
            <a:ext cx="348000" cy="3513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15"/>
          <p:cNvSpPr/>
          <p:nvPr/>
        </p:nvSpPr>
        <p:spPr>
          <a:xfrm>
            <a:off x="2537250" y="2469625"/>
            <a:ext cx="348000" cy="3513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83;p15"/>
          <p:cNvSpPr/>
          <p:nvPr/>
        </p:nvSpPr>
        <p:spPr>
          <a:xfrm>
            <a:off x="2036850" y="2469625"/>
            <a:ext cx="348000" cy="3513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84;p15"/>
          <p:cNvSpPr/>
          <p:nvPr/>
        </p:nvSpPr>
        <p:spPr>
          <a:xfrm>
            <a:off x="3979200" y="1621400"/>
            <a:ext cx="348000" cy="3513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85;p15"/>
          <p:cNvSpPr/>
          <p:nvPr/>
        </p:nvSpPr>
        <p:spPr>
          <a:xfrm>
            <a:off x="4827600" y="1621400"/>
            <a:ext cx="348000" cy="3513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86;p15"/>
          <p:cNvSpPr/>
          <p:nvPr/>
        </p:nvSpPr>
        <p:spPr>
          <a:xfrm>
            <a:off x="3250200" y="1621400"/>
            <a:ext cx="348000" cy="3513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87;p15"/>
          <p:cNvSpPr/>
          <p:nvPr/>
        </p:nvSpPr>
        <p:spPr>
          <a:xfrm>
            <a:off x="5556600" y="1621400"/>
            <a:ext cx="348000" cy="3513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88;p15"/>
          <p:cNvSpPr txBox="1"/>
          <p:nvPr/>
        </p:nvSpPr>
        <p:spPr>
          <a:xfrm>
            <a:off x="2508750" y="4008900"/>
            <a:ext cx="1830900" cy="46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>
                <a:solidFill>
                  <a:srgbClr val="FFFFFF"/>
                </a:solidFill>
              </a:rPr>
              <a:t>Terrain de jeu</a:t>
            </a:r>
            <a:endParaRPr>
              <a:solidFill>
                <a:srgbClr val="FFFFFF"/>
              </a:solidFill>
            </a:endParaRPr>
          </a:p>
        </p:txBody>
      </p:sp>
      <p:sp>
        <p:nvSpPr>
          <p:cNvPr id="89" name="Google Shape;89;p15"/>
          <p:cNvSpPr txBox="1"/>
          <p:nvPr/>
        </p:nvSpPr>
        <p:spPr>
          <a:xfrm rot="1609">
            <a:off x="3635625" y="3081762"/>
            <a:ext cx="2563200" cy="46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>
                <a:solidFill>
                  <a:srgbClr val="FFFFFF"/>
                </a:solidFill>
              </a:rPr>
              <a:t>Chaises pour les remplaçants</a:t>
            </a:r>
            <a:endParaRPr>
              <a:solidFill>
                <a:srgbClr val="FFFFFF"/>
              </a:solidFill>
            </a:endParaRPr>
          </a:p>
        </p:txBody>
      </p:sp>
      <p:sp>
        <p:nvSpPr>
          <p:cNvPr id="90" name="Google Shape;90;p15"/>
          <p:cNvSpPr txBox="1"/>
          <p:nvPr/>
        </p:nvSpPr>
        <p:spPr>
          <a:xfrm rot="-877976">
            <a:off x="271056" y="998312"/>
            <a:ext cx="2459372" cy="4682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>
                <a:solidFill>
                  <a:srgbClr val="FFFFFF"/>
                </a:solidFill>
              </a:rPr>
              <a:t>Zone de banc d’équipe</a:t>
            </a:r>
            <a:endParaRPr>
              <a:solidFill>
                <a:srgbClr val="FFFFFF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FFFF"/>
              </a:solidFill>
            </a:endParaRPr>
          </a:p>
        </p:txBody>
      </p:sp>
      <p:sp>
        <p:nvSpPr>
          <p:cNvPr id="91" name="Google Shape;91;p15"/>
          <p:cNvSpPr txBox="1"/>
          <p:nvPr/>
        </p:nvSpPr>
        <p:spPr>
          <a:xfrm>
            <a:off x="181050" y="4675200"/>
            <a:ext cx="8781900" cy="46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1800">
                <a:solidFill>
                  <a:srgbClr val="FF0000"/>
                </a:solidFill>
                <a:latin typeface="Impact"/>
                <a:ea typeface="Impact"/>
                <a:cs typeface="Impact"/>
                <a:sym typeface="Impact"/>
              </a:rPr>
              <a:t>www.swiss.basketball                                                                         #weareswissbasketball</a:t>
            </a:r>
            <a:endParaRPr sz="1800">
              <a:solidFill>
                <a:srgbClr val="FF0000"/>
              </a:solidFill>
              <a:latin typeface="Impact"/>
              <a:ea typeface="Impact"/>
              <a:cs typeface="Impact"/>
              <a:sym typeface="Impact"/>
            </a:endParaRPr>
          </a:p>
        </p:txBody>
      </p:sp>
      <p:sp>
        <p:nvSpPr>
          <p:cNvPr id="92" name="Google Shape;92;p15"/>
          <p:cNvSpPr/>
          <p:nvPr/>
        </p:nvSpPr>
        <p:spPr>
          <a:xfrm>
            <a:off x="1050050" y="1406000"/>
            <a:ext cx="348000" cy="1263590"/>
          </a:xfrm>
          <a:custGeom>
            <a:avLst/>
            <a:gdLst/>
            <a:ahLst/>
            <a:cxnLst/>
            <a:rect l="l" t="t" r="r" b="b"/>
            <a:pathLst>
              <a:path w="13815" h="36663" extrusionOk="0">
                <a:moveTo>
                  <a:pt x="12814" y="0"/>
                </a:moveTo>
                <a:cubicBezTo>
                  <a:pt x="12814" y="3678"/>
                  <a:pt x="14950" y="15959"/>
                  <a:pt x="12814" y="22069"/>
                </a:cubicBezTo>
                <a:cubicBezTo>
                  <a:pt x="10678" y="28180"/>
                  <a:pt x="2136" y="34231"/>
                  <a:pt x="0" y="36663"/>
                </a:cubicBezTo>
              </a:path>
            </a:pathLst>
          </a:custGeom>
          <a:noFill/>
          <a:ln w="38100" cap="flat" cmpd="sng">
            <a:solidFill>
              <a:srgbClr val="FFFFFF"/>
            </a:solidFill>
            <a:prstDash val="solid"/>
            <a:round/>
            <a:headEnd type="none" w="med" len="med"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93" name="Google Shape;93;p15"/>
          <p:cNvSpPr/>
          <p:nvPr/>
        </p:nvSpPr>
        <p:spPr>
          <a:xfrm>
            <a:off x="6198825" y="3014825"/>
            <a:ext cx="407950" cy="288550"/>
          </a:xfrm>
          <a:custGeom>
            <a:avLst/>
            <a:gdLst/>
            <a:ahLst/>
            <a:cxnLst/>
            <a:rect l="l" t="t" r="r" b="b"/>
            <a:pathLst>
              <a:path w="16318" h="11542" extrusionOk="0">
                <a:moveTo>
                  <a:pt x="0" y="11542"/>
                </a:moveTo>
                <a:cubicBezTo>
                  <a:pt x="1924" y="10613"/>
                  <a:pt x="8822" y="7894"/>
                  <a:pt x="11542" y="5970"/>
                </a:cubicBezTo>
                <a:cubicBezTo>
                  <a:pt x="14262" y="4046"/>
                  <a:pt x="15522" y="995"/>
                  <a:pt x="16318" y="0"/>
                </a:cubicBezTo>
              </a:path>
            </a:pathLst>
          </a:custGeom>
          <a:noFill/>
          <a:ln w="38100" cap="flat" cmpd="sng">
            <a:solidFill>
              <a:srgbClr val="FFFFFF"/>
            </a:solidFill>
            <a:prstDash val="solid"/>
            <a:round/>
            <a:headEnd type="none" w="med" len="med"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94" name="Google Shape;94;p15"/>
          <p:cNvSpPr txBox="1"/>
          <p:nvPr/>
        </p:nvSpPr>
        <p:spPr>
          <a:xfrm rot="1677">
            <a:off x="3037656" y="398755"/>
            <a:ext cx="2459400" cy="46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>
                <a:solidFill>
                  <a:srgbClr val="FFFFFF"/>
                </a:solidFill>
              </a:rPr>
              <a:t>Chaises pour les officiels</a:t>
            </a:r>
            <a:endParaRPr>
              <a:solidFill>
                <a:srgbClr val="FFFFFF"/>
              </a:solidFill>
            </a:endParaRPr>
          </a:p>
        </p:txBody>
      </p:sp>
      <p:sp>
        <p:nvSpPr>
          <p:cNvPr id="95" name="Google Shape;95;p15"/>
          <p:cNvSpPr/>
          <p:nvPr/>
        </p:nvSpPr>
        <p:spPr>
          <a:xfrm>
            <a:off x="5233675" y="616900"/>
            <a:ext cx="171225" cy="845750"/>
          </a:xfrm>
          <a:custGeom>
            <a:avLst/>
            <a:gdLst/>
            <a:ahLst/>
            <a:cxnLst/>
            <a:rect l="l" t="t" r="r" b="b"/>
            <a:pathLst>
              <a:path w="6849" h="33830" extrusionOk="0">
                <a:moveTo>
                  <a:pt x="0" y="0"/>
                </a:moveTo>
                <a:cubicBezTo>
                  <a:pt x="1128" y="3383"/>
                  <a:pt x="6434" y="14660"/>
                  <a:pt x="6766" y="20298"/>
                </a:cubicBezTo>
                <a:cubicBezTo>
                  <a:pt x="7098" y="25936"/>
                  <a:pt x="2786" y="31575"/>
                  <a:pt x="1990" y="33830"/>
                </a:cubicBezTo>
              </a:path>
            </a:pathLst>
          </a:custGeom>
          <a:noFill/>
          <a:ln w="38100" cap="flat" cmpd="sng">
            <a:solidFill>
              <a:srgbClr val="FFFFFF"/>
            </a:solidFill>
            <a:prstDash val="solid"/>
            <a:round/>
            <a:headEnd type="none" w="med" len="med"/>
            <a:tailEnd type="triangle" w="med" len="med"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fade thruBlk="1"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0000"/>
        </a:solidFill>
        <a:effectLst/>
      </p:bgPr>
    </p:bg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16"/>
          <p:cNvSpPr/>
          <p:nvPr/>
        </p:nvSpPr>
        <p:spPr>
          <a:xfrm>
            <a:off x="0" y="4675200"/>
            <a:ext cx="9144000" cy="4683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01" name="Google Shape;101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621150" y="237550"/>
            <a:ext cx="2214151" cy="609000"/>
          </a:xfrm>
          <a:prstGeom prst="rect">
            <a:avLst/>
          </a:prstGeom>
          <a:noFill/>
          <a:ln>
            <a:noFill/>
          </a:ln>
        </p:spPr>
      </p:pic>
      <p:sp>
        <p:nvSpPr>
          <p:cNvPr id="102" name="Google Shape;102;p16"/>
          <p:cNvSpPr/>
          <p:nvPr/>
        </p:nvSpPr>
        <p:spPr>
          <a:xfrm>
            <a:off x="3037649" y="1172100"/>
            <a:ext cx="3068700" cy="7653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1800" b="1">
                <a:solidFill>
                  <a:srgbClr val="FF0000"/>
                </a:solidFill>
              </a:rPr>
              <a:t>Table de marque</a:t>
            </a:r>
            <a:endParaRPr sz="1800" b="1">
              <a:solidFill>
                <a:srgbClr val="FF0000"/>
              </a:solidFill>
            </a:endParaRPr>
          </a:p>
        </p:txBody>
      </p:sp>
      <p:sp>
        <p:nvSpPr>
          <p:cNvPr id="103" name="Google Shape;103;p16"/>
          <p:cNvSpPr/>
          <p:nvPr/>
        </p:nvSpPr>
        <p:spPr>
          <a:xfrm>
            <a:off x="3979200" y="737875"/>
            <a:ext cx="348000" cy="3513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" b="1">
                <a:solidFill>
                  <a:srgbClr val="FF0000"/>
                </a:solidFill>
              </a:rPr>
              <a:t>3</a:t>
            </a:r>
            <a:endParaRPr/>
          </a:p>
        </p:txBody>
      </p:sp>
      <p:sp>
        <p:nvSpPr>
          <p:cNvPr id="104" name="Google Shape;104;p16"/>
          <p:cNvSpPr/>
          <p:nvPr/>
        </p:nvSpPr>
        <p:spPr>
          <a:xfrm>
            <a:off x="4827600" y="737875"/>
            <a:ext cx="348000" cy="3513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" b="1">
                <a:solidFill>
                  <a:srgbClr val="FF0000"/>
                </a:solidFill>
              </a:rPr>
              <a:t>2</a:t>
            </a:r>
            <a:endParaRPr/>
          </a:p>
        </p:txBody>
      </p:sp>
      <p:sp>
        <p:nvSpPr>
          <p:cNvPr id="105" name="Google Shape;105;p16"/>
          <p:cNvSpPr/>
          <p:nvPr/>
        </p:nvSpPr>
        <p:spPr>
          <a:xfrm>
            <a:off x="3250200" y="737875"/>
            <a:ext cx="348000" cy="3513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b="1">
                <a:solidFill>
                  <a:srgbClr val="FF0000"/>
                </a:solidFill>
              </a:rPr>
              <a:t>4</a:t>
            </a:r>
            <a:endParaRPr b="1">
              <a:solidFill>
                <a:srgbClr val="FF0000"/>
              </a:solidFill>
            </a:endParaRPr>
          </a:p>
        </p:txBody>
      </p:sp>
      <p:sp>
        <p:nvSpPr>
          <p:cNvPr id="106" name="Google Shape;106;p16"/>
          <p:cNvSpPr/>
          <p:nvPr/>
        </p:nvSpPr>
        <p:spPr>
          <a:xfrm>
            <a:off x="5556600" y="737875"/>
            <a:ext cx="348000" cy="3513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" b="1">
                <a:solidFill>
                  <a:srgbClr val="FF0000"/>
                </a:solidFill>
              </a:rPr>
              <a:t>1</a:t>
            </a:r>
            <a:endParaRPr/>
          </a:p>
        </p:txBody>
      </p:sp>
      <p:sp>
        <p:nvSpPr>
          <p:cNvPr id="107" name="Google Shape;107;p16"/>
          <p:cNvSpPr txBox="1"/>
          <p:nvPr/>
        </p:nvSpPr>
        <p:spPr>
          <a:xfrm>
            <a:off x="1687950" y="2187800"/>
            <a:ext cx="5768100" cy="203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Montserrat"/>
              <a:buAutoNum type="arabicPeriod"/>
            </a:pPr>
            <a:r>
              <a:rPr lang="fr" sz="24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Chronométreur des tirs</a:t>
            </a:r>
            <a:endParaRPr sz="24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Montserrat"/>
              <a:buAutoNum type="arabicPeriod"/>
            </a:pPr>
            <a:r>
              <a:rPr lang="fr" sz="24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Chronométreur du temps de jeu</a:t>
            </a:r>
            <a:endParaRPr sz="24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Montserrat"/>
              <a:buAutoNum type="arabicPeriod"/>
            </a:pPr>
            <a:r>
              <a:rPr lang="fr" sz="24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Marqueur</a:t>
            </a:r>
            <a:endParaRPr sz="24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Montserrat"/>
              <a:buAutoNum type="arabicPeriod"/>
            </a:pPr>
            <a:r>
              <a:rPr lang="fr" sz="24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Aide-marqueur </a:t>
            </a:r>
            <a:r>
              <a:rPr lang="fr" sz="24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(s’il y en a)</a:t>
            </a:r>
            <a:endParaRPr sz="24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08" name="Google Shape;108;p16"/>
          <p:cNvSpPr txBox="1"/>
          <p:nvPr/>
        </p:nvSpPr>
        <p:spPr>
          <a:xfrm>
            <a:off x="181050" y="4675200"/>
            <a:ext cx="8781900" cy="46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1800">
                <a:solidFill>
                  <a:srgbClr val="FF0000"/>
                </a:solidFill>
                <a:latin typeface="Impact"/>
                <a:ea typeface="Impact"/>
                <a:cs typeface="Impact"/>
                <a:sym typeface="Impact"/>
              </a:rPr>
              <a:t>www.swiss.basketball                                                                         #weareswissbasketball</a:t>
            </a:r>
            <a:endParaRPr sz="1800">
              <a:solidFill>
                <a:srgbClr val="FF0000"/>
              </a:solidFill>
              <a:latin typeface="Impact"/>
              <a:ea typeface="Impact"/>
              <a:cs typeface="Impact"/>
              <a:sym typeface="Impact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fade thruBlk="1"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0000"/>
        </a:solidFill>
        <a:effectLst/>
      </p:bgPr>
    </p:bg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17"/>
          <p:cNvSpPr/>
          <p:nvPr/>
        </p:nvSpPr>
        <p:spPr>
          <a:xfrm>
            <a:off x="0" y="4675200"/>
            <a:ext cx="9144000" cy="4683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14" name="Google Shape;114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621150" y="237550"/>
            <a:ext cx="2214151" cy="609000"/>
          </a:xfrm>
          <a:prstGeom prst="rect">
            <a:avLst/>
          </a:prstGeom>
          <a:noFill/>
          <a:ln>
            <a:noFill/>
          </a:ln>
        </p:spPr>
      </p:pic>
      <p:sp>
        <p:nvSpPr>
          <p:cNvPr id="115" name="Google Shape;115;p17"/>
          <p:cNvSpPr txBox="1"/>
          <p:nvPr/>
        </p:nvSpPr>
        <p:spPr>
          <a:xfrm>
            <a:off x="181050" y="999550"/>
            <a:ext cx="6057000" cy="356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Montserrat"/>
              <a:buChar char="●"/>
            </a:pPr>
            <a:r>
              <a:rPr lang="fr" sz="24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2 chronomètres de jeu</a:t>
            </a:r>
            <a:endParaRPr sz="24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16" name="Google Shape;116;p17"/>
          <p:cNvSpPr txBox="1"/>
          <p:nvPr/>
        </p:nvSpPr>
        <p:spPr>
          <a:xfrm>
            <a:off x="181050" y="213800"/>
            <a:ext cx="6306300" cy="72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3600" b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Matériel de table</a:t>
            </a:r>
            <a:endParaRPr sz="3600" b="1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17" name="Google Shape;117;p1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978025" y="1099163"/>
            <a:ext cx="2601149" cy="3130831"/>
          </a:xfrm>
          <a:prstGeom prst="rect">
            <a:avLst/>
          </a:prstGeom>
          <a:noFill/>
          <a:ln>
            <a:noFill/>
          </a:ln>
        </p:spPr>
      </p:pic>
      <p:sp>
        <p:nvSpPr>
          <p:cNvPr id="118" name="Google Shape;118;p17"/>
          <p:cNvSpPr txBox="1"/>
          <p:nvPr/>
        </p:nvSpPr>
        <p:spPr>
          <a:xfrm>
            <a:off x="181050" y="4675200"/>
            <a:ext cx="8781900" cy="46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1800">
                <a:solidFill>
                  <a:srgbClr val="FF0000"/>
                </a:solidFill>
                <a:latin typeface="Impact"/>
                <a:ea typeface="Impact"/>
                <a:cs typeface="Impact"/>
                <a:sym typeface="Impact"/>
              </a:rPr>
              <a:t>www.swiss.basketball                                                                         #weareswissbasketball</a:t>
            </a:r>
            <a:endParaRPr sz="1800">
              <a:solidFill>
                <a:srgbClr val="FF0000"/>
              </a:solidFill>
              <a:latin typeface="Impact"/>
              <a:ea typeface="Impact"/>
              <a:cs typeface="Impact"/>
              <a:sym typeface="Impact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fade thruBlk="1"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10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0000"/>
        </a:solidFill>
        <a:effectLst/>
      </p:bgPr>
    </p:bg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18"/>
          <p:cNvSpPr/>
          <p:nvPr/>
        </p:nvSpPr>
        <p:spPr>
          <a:xfrm>
            <a:off x="0" y="4675200"/>
            <a:ext cx="9144000" cy="4683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24" name="Google Shape;124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621150" y="237550"/>
            <a:ext cx="2214151" cy="609000"/>
          </a:xfrm>
          <a:prstGeom prst="rect">
            <a:avLst/>
          </a:prstGeom>
          <a:noFill/>
          <a:ln>
            <a:noFill/>
          </a:ln>
        </p:spPr>
      </p:pic>
      <p:sp>
        <p:nvSpPr>
          <p:cNvPr id="125" name="Google Shape;125;p18"/>
          <p:cNvSpPr txBox="1"/>
          <p:nvPr/>
        </p:nvSpPr>
        <p:spPr>
          <a:xfrm>
            <a:off x="181050" y="999550"/>
            <a:ext cx="6057000" cy="356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Montserrat"/>
              <a:buChar char="●"/>
            </a:pPr>
            <a:r>
              <a:rPr lang="fr" sz="24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2 chronomètres de jeu</a:t>
            </a:r>
            <a:endParaRPr sz="24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Montserrat"/>
              <a:buChar char="●"/>
            </a:pPr>
            <a:r>
              <a:rPr lang="fr" sz="24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Chronomètre 24’’</a:t>
            </a:r>
            <a:endParaRPr sz="24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26" name="Google Shape;126;p18"/>
          <p:cNvSpPr txBox="1"/>
          <p:nvPr/>
        </p:nvSpPr>
        <p:spPr>
          <a:xfrm>
            <a:off x="181050" y="213800"/>
            <a:ext cx="6306300" cy="72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3600" b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Matériel de table</a:t>
            </a:r>
            <a:endParaRPr sz="3600" b="1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27" name="Google Shape;127;p1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420600" y="1508900"/>
            <a:ext cx="4084125" cy="2917225"/>
          </a:xfrm>
          <a:prstGeom prst="rect">
            <a:avLst/>
          </a:prstGeom>
          <a:noFill/>
          <a:ln>
            <a:noFill/>
          </a:ln>
        </p:spPr>
      </p:pic>
      <p:sp>
        <p:nvSpPr>
          <p:cNvPr id="128" name="Google Shape;128;p18"/>
          <p:cNvSpPr txBox="1"/>
          <p:nvPr/>
        </p:nvSpPr>
        <p:spPr>
          <a:xfrm>
            <a:off x="181050" y="4675200"/>
            <a:ext cx="8781900" cy="46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1800">
                <a:solidFill>
                  <a:srgbClr val="FF0000"/>
                </a:solidFill>
                <a:latin typeface="Impact"/>
                <a:ea typeface="Impact"/>
                <a:cs typeface="Impact"/>
                <a:sym typeface="Impact"/>
              </a:rPr>
              <a:t>www.swiss.basketball                                                                         #weareswissbasketball</a:t>
            </a:r>
            <a:endParaRPr sz="1800">
              <a:solidFill>
                <a:srgbClr val="FF0000"/>
              </a:solidFill>
              <a:latin typeface="Impact"/>
              <a:ea typeface="Impact"/>
              <a:cs typeface="Impact"/>
              <a:sym typeface="Impact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10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0000"/>
        </a:solidFill>
        <a:effectLst/>
      </p:bgPr>
    </p:bg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19"/>
          <p:cNvSpPr/>
          <p:nvPr/>
        </p:nvSpPr>
        <p:spPr>
          <a:xfrm>
            <a:off x="0" y="4675200"/>
            <a:ext cx="9144000" cy="4683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34" name="Google Shape;134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621150" y="237550"/>
            <a:ext cx="2214151" cy="609000"/>
          </a:xfrm>
          <a:prstGeom prst="rect">
            <a:avLst/>
          </a:prstGeom>
          <a:noFill/>
          <a:ln>
            <a:noFill/>
          </a:ln>
        </p:spPr>
      </p:pic>
      <p:sp>
        <p:nvSpPr>
          <p:cNvPr id="135" name="Google Shape;135;p19"/>
          <p:cNvSpPr txBox="1"/>
          <p:nvPr/>
        </p:nvSpPr>
        <p:spPr>
          <a:xfrm>
            <a:off x="181050" y="999550"/>
            <a:ext cx="6057000" cy="356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Montserrat"/>
              <a:buChar char="●"/>
            </a:pPr>
            <a:r>
              <a:rPr lang="fr" sz="24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2 chronomètres de jeu</a:t>
            </a:r>
            <a:endParaRPr sz="24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Montserrat"/>
              <a:buChar char="●"/>
            </a:pPr>
            <a:r>
              <a:rPr lang="fr" sz="24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Chronomètre 24’’</a:t>
            </a:r>
            <a:endParaRPr sz="24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Montserrat"/>
              <a:buChar char="●"/>
            </a:pPr>
            <a:r>
              <a:rPr lang="fr" sz="24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Tablette de marque</a:t>
            </a:r>
            <a:endParaRPr sz="24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36" name="Google Shape;136;p19"/>
          <p:cNvSpPr txBox="1"/>
          <p:nvPr/>
        </p:nvSpPr>
        <p:spPr>
          <a:xfrm>
            <a:off x="181050" y="213800"/>
            <a:ext cx="6306300" cy="72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3600" b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Matériel de table</a:t>
            </a:r>
            <a:endParaRPr sz="3600" b="1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38" name="Google Shape;138;p19"/>
          <p:cNvSpPr txBox="1"/>
          <p:nvPr/>
        </p:nvSpPr>
        <p:spPr>
          <a:xfrm>
            <a:off x="181050" y="4675200"/>
            <a:ext cx="8781900" cy="46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1800">
                <a:solidFill>
                  <a:srgbClr val="FF0000"/>
                </a:solidFill>
                <a:latin typeface="Impact"/>
                <a:ea typeface="Impact"/>
                <a:cs typeface="Impact"/>
                <a:sym typeface="Impact"/>
              </a:rPr>
              <a:t>www.swiss.basketball                                                                         #weareswissbasketball</a:t>
            </a:r>
            <a:endParaRPr sz="1800">
              <a:solidFill>
                <a:srgbClr val="FF0000"/>
              </a:solidFill>
              <a:latin typeface="Impact"/>
              <a:ea typeface="Impact"/>
              <a:cs typeface="Impact"/>
              <a:sym typeface="Impact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E4CFE2B-6D37-A94C-A2E8-07A83F55C7C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69232" y="1045750"/>
            <a:ext cx="2254999" cy="324670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0000"/>
        </a:solidFill>
        <a:effectLst/>
      </p:bgPr>
    </p:bg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20"/>
          <p:cNvSpPr/>
          <p:nvPr/>
        </p:nvSpPr>
        <p:spPr>
          <a:xfrm>
            <a:off x="0" y="4675200"/>
            <a:ext cx="9144000" cy="4683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44" name="Google Shape;144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621150" y="237550"/>
            <a:ext cx="2214151" cy="609000"/>
          </a:xfrm>
          <a:prstGeom prst="rect">
            <a:avLst/>
          </a:prstGeom>
          <a:noFill/>
          <a:ln>
            <a:noFill/>
          </a:ln>
        </p:spPr>
      </p:pic>
      <p:sp>
        <p:nvSpPr>
          <p:cNvPr id="145" name="Google Shape;145;p20"/>
          <p:cNvSpPr txBox="1"/>
          <p:nvPr/>
        </p:nvSpPr>
        <p:spPr>
          <a:xfrm>
            <a:off x="181050" y="999550"/>
            <a:ext cx="6057000" cy="356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Montserrat"/>
              <a:buChar char="●"/>
            </a:pPr>
            <a:r>
              <a:rPr lang="fr" sz="24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2 chronomètres de jeu</a:t>
            </a:r>
            <a:endParaRPr sz="24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Montserrat"/>
              <a:buChar char="●"/>
            </a:pPr>
            <a:r>
              <a:rPr lang="fr" sz="24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Chronomètre 24’’</a:t>
            </a:r>
            <a:endParaRPr sz="24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Montserrat"/>
              <a:buChar char="●"/>
            </a:pPr>
            <a:r>
              <a:rPr lang="en-US" sz="24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Tablette de marque</a:t>
            </a:r>
          </a:p>
          <a:p>
            <a:pPr marL="457200" lvl="0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Montserrat"/>
              <a:buChar char="●"/>
            </a:pPr>
            <a:r>
              <a:rPr lang="fr" sz="24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1 connexion au réseau</a:t>
            </a:r>
            <a:endParaRPr sz="18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46" name="Google Shape;146;p20"/>
          <p:cNvSpPr txBox="1"/>
          <p:nvPr/>
        </p:nvSpPr>
        <p:spPr>
          <a:xfrm>
            <a:off x="181050" y="213800"/>
            <a:ext cx="6306300" cy="72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3600" b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Matériel de table</a:t>
            </a:r>
            <a:endParaRPr sz="3600" b="1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48" name="Google Shape;148;p20"/>
          <p:cNvSpPr txBox="1"/>
          <p:nvPr/>
        </p:nvSpPr>
        <p:spPr>
          <a:xfrm>
            <a:off x="181050" y="4675200"/>
            <a:ext cx="8781900" cy="46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1800">
                <a:solidFill>
                  <a:srgbClr val="FF0000"/>
                </a:solidFill>
                <a:latin typeface="Impact"/>
                <a:ea typeface="Impact"/>
                <a:cs typeface="Impact"/>
                <a:sym typeface="Impact"/>
              </a:rPr>
              <a:t>www.swiss.basketball                                                                         #weareswissbasketball</a:t>
            </a:r>
            <a:endParaRPr sz="1800">
              <a:solidFill>
                <a:srgbClr val="FF0000"/>
              </a:solidFill>
              <a:latin typeface="Impact"/>
              <a:ea typeface="Impact"/>
              <a:cs typeface="Impact"/>
              <a:sym typeface="Impact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63B10E1-549B-C85D-C465-299F6CFA25C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84530" y="1351067"/>
            <a:ext cx="1047605" cy="226672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0000"/>
        </a:solidFill>
        <a:effectLst/>
      </p:bgPr>
    </p:bg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21"/>
          <p:cNvSpPr/>
          <p:nvPr/>
        </p:nvSpPr>
        <p:spPr>
          <a:xfrm>
            <a:off x="0" y="4675200"/>
            <a:ext cx="9144000" cy="4683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54" name="Google Shape;154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621150" y="237550"/>
            <a:ext cx="2214151" cy="609000"/>
          </a:xfrm>
          <a:prstGeom prst="rect">
            <a:avLst/>
          </a:prstGeom>
          <a:noFill/>
          <a:ln>
            <a:noFill/>
          </a:ln>
        </p:spPr>
      </p:pic>
      <p:sp>
        <p:nvSpPr>
          <p:cNvPr id="155" name="Google Shape;155;p21"/>
          <p:cNvSpPr txBox="1"/>
          <p:nvPr/>
        </p:nvSpPr>
        <p:spPr>
          <a:xfrm>
            <a:off x="181050" y="999550"/>
            <a:ext cx="6057000" cy="356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Montserrat"/>
              <a:buChar char="●"/>
            </a:pPr>
            <a:r>
              <a:rPr lang="fr" sz="24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2 chronomètres de jeu</a:t>
            </a:r>
            <a:endParaRPr sz="24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Montserrat"/>
              <a:buChar char="●"/>
            </a:pPr>
            <a:r>
              <a:rPr lang="fr" sz="24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Chronomètre 24’’</a:t>
            </a:r>
            <a:endParaRPr sz="24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Montserrat"/>
              <a:buChar char="●"/>
            </a:pPr>
            <a:r>
              <a:rPr lang="en-US" sz="24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Tablette de marque</a:t>
            </a:r>
          </a:p>
          <a:p>
            <a:pPr marL="457200" lvl="0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Montserrat"/>
              <a:buChar char="●"/>
            </a:pPr>
            <a:r>
              <a:rPr lang="en-US" sz="24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1 connexion au réseau</a:t>
            </a:r>
            <a:endParaRPr lang="en-US" sz="18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Montserrat"/>
              <a:buChar char="●"/>
            </a:pPr>
            <a:r>
              <a:rPr lang="fr" sz="24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Palettes chiffrées de 1 à 5 + GD</a:t>
            </a:r>
            <a:endParaRPr sz="24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56" name="Google Shape;156;p21"/>
          <p:cNvSpPr txBox="1"/>
          <p:nvPr/>
        </p:nvSpPr>
        <p:spPr>
          <a:xfrm>
            <a:off x="181050" y="213800"/>
            <a:ext cx="6306300" cy="72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3600" b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Matériel de table</a:t>
            </a:r>
            <a:endParaRPr sz="3600" b="1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57" name="Google Shape;157;p2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238025" y="1045750"/>
            <a:ext cx="3724925" cy="2925700"/>
          </a:xfrm>
          <a:prstGeom prst="rect">
            <a:avLst/>
          </a:prstGeom>
          <a:noFill/>
          <a:ln>
            <a:noFill/>
          </a:ln>
        </p:spPr>
      </p:pic>
      <p:sp>
        <p:nvSpPr>
          <p:cNvPr id="158" name="Google Shape;158;p21"/>
          <p:cNvSpPr txBox="1"/>
          <p:nvPr/>
        </p:nvSpPr>
        <p:spPr>
          <a:xfrm>
            <a:off x="181050" y="4675200"/>
            <a:ext cx="8781900" cy="46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1800">
                <a:solidFill>
                  <a:srgbClr val="FF0000"/>
                </a:solidFill>
                <a:latin typeface="Impact"/>
                <a:ea typeface="Impact"/>
                <a:cs typeface="Impact"/>
                <a:sym typeface="Impact"/>
              </a:rPr>
              <a:t>www.swiss.basketball                                                                         #weareswissbasketball</a:t>
            </a:r>
            <a:endParaRPr sz="1800">
              <a:solidFill>
                <a:srgbClr val="FF0000"/>
              </a:solidFill>
              <a:latin typeface="Impact"/>
              <a:ea typeface="Impact"/>
              <a:cs typeface="Impact"/>
              <a:sym typeface="Impact"/>
            </a:endParaRPr>
          </a:p>
        </p:txBody>
      </p:sp>
      <p:pic>
        <p:nvPicPr>
          <p:cNvPr id="5" name="Picture 4" descr="A red sign with white letters&#10;&#10;Description automatically generated">
            <a:extLst>
              <a:ext uri="{FF2B5EF4-FFF2-40B4-BE49-F238E27FC236}">
                <a16:creationId xmlns:a16="http://schemas.microsoft.com/office/drawing/2014/main" id="{54FF23D5-A8B8-2BB0-89DE-F83C822851E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84127" y="3105110"/>
            <a:ext cx="1079230" cy="125424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1000"/>
                                        <p:tgtEl>
                                          <p:spTgt spid="1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433</Words>
  <Application>Microsoft Office PowerPoint</Application>
  <PresentationFormat>On-screen Show (16:9)</PresentationFormat>
  <Paragraphs>91</Paragraphs>
  <Slides>16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0" baseType="lpstr">
      <vt:lpstr>Arial</vt:lpstr>
      <vt:lpstr>Montserrat</vt:lpstr>
      <vt:lpstr>Impact</vt:lpstr>
      <vt:lpstr>Simple Light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Patrick Hachemane</cp:lastModifiedBy>
  <cp:revision>8</cp:revision>
  <dcterms:modified xsi:type="dcterms:W3CDTF">2026-09-08T09:19:11Z</dcterms:modified>
</cp:coreProperties>
</file>