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Montserrat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Montserrat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bold.fntdata"/><Relationship Id="rId6" Type="http://schemas.openxmlformats.org/officeDocument/2006/relationships/slide" Target="slides/slide1.xml"/><Relationship Id="rId18" Type="http://schemas.openxmlformats.org/officeDocument/2006/relationships/font" Target="fonts/Montserra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47d1c76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47d1c76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ef823e3d_0_4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ef823e3d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ef823e3d_0_5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ef823e3d_0_5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ef823e3d_0_5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fef823e3d_0_5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ef823e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ef823e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ef823e3d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ef823e3d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ef823e3d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ef823e3d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ef823e3d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ef823e3d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ef823e3d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ef823e3d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ef823e3d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ef823e3d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ef823e3d_0_3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ef823e3d_0_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ef823e3d_0_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ef823e3d_0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4100" y="237550"/>
            <a:ext cx="4971201" cy="13673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89675" y="2038775"/>
            <a:ext cx="8275500" cy="25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COURS DE FORMATION POUR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OFFICIEL DE TABLE RÉGIONAL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Module Chronomètre de Jeu</a:t>
            </a:r>
            <a:endParaRPr b="1" sz="3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Français - version </a:t>
            </a:r>
            <a:r>
              <a:rPr i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octobre</a:t>
            </a:r>
            <a:r>
              <a:rPr i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2018</a:t>
            </a:r>
            <a:endParaRPr i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2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6" name="Google Shape;16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2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Occasions de temps-mort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316100" y="2093875"/>
            <a:ext cx="79383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Quand le chronomètre de jeu est arrêté.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0" name="Google Shape;170;p22"/>
          <p:cNvSpPr txBox="1"/>
          <p:nvPr/>
        </p:nvSpPr>
        <p:spPr>
          <a:xfrm>
            <a:off x="316100" y="3038575"/>
            <a:ext cx="79383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Après un panier marqué,</a:t>
            </a:r>
            <a:b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seulement pour l’équipe qui encaisse.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3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9" name="Google Shape;179;p23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Occasions de temps-mort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400875" y="1536350"/>
            <a:ext cx="23496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Procédure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1" name="Google Shape;181;p23"/>
          <p:cNvSpPr txBox="1"/>
          <p:nvPr/>
        </p:nvSpPr>
        <p:spPr>
          <a:xfrm>
            <a:off x="316100" y="2295050"/>
            <a:ext cx="7938300" cy="9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 coach</a:t>
            </a: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demande à la table.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" name="Google Shape;182;p23"/>
          <p:cNvSpPr txBox="1"/>
          <p:nvPr/>
        </p:nvSpPr>
        <p:spPr>
          <a:xfrm>
            <a:off x="316100" y="3082700"/>
            <a:ext cx="7938300" cy="9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 la prochaine occasion,</a:t>
            </a:r>
            <a:b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la table sonne pour avertir les arbitres.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" name="Google Shape;183;p23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9" name="Google Shape;18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4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1" name="Google Shape;191;p24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Occasions de changement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et de temps-mort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p24"/>
          <p:cNvSpPr txBox="1"/>
          <p:nvPr/>
        </p:nvSpPr>
        <p:spPr>
          <a:xfrm>
            <a:off x="1463400" y="2303925"/>
            <a:ext cx="6217200" cy="14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Lors d’un coup de sifflet, attendre la fin de la communication (gestuelle) des arbitres avant de sonner.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2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392300" y="970175"/>
            <a:ext cx="50901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Chronométrer le temps de jeu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348850" y="1653650"/>
            <a:ext cx="17388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b="1"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1704550" y="2495850"/>
            <a:ext cx="27246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quart-temps</a:t>
            </a: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4200800" y="1653650"/>
            <a:ext cx="17388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endParaRPr b="1"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5228600" y="2501975"/>
            <a:ext cx="22932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minutes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2491650" y="3814125"/>
            <a:ext cx="31941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Prolongations</a:t>
            </a: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5330000" y="3038950"/>
            <a:ext cx="17388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b="1"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6244400" y="3814125"/>
            <a:ext cx="22932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minutes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Chronométrer les intervalles de jeu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-199950" y="1584750"/>
            <a:ext cx="17388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b="1"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783100" y="2336400"/>
            <a:ext cx="28812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minutes entre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" name="Google Shape;84;p15"/>
          <p:cNvSpPr txBox="1"/>
          <p:nvPr/>
        </p:nvSpPr>
        <p:spPr>
          <a:xfrm>
            <a:off x="859325" y="2869200"/>
            <a:ext cx="17388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15</a:t>
            </a:r>
            <a:endParaRPr b="1"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2333800" y="3613050"/>
            <a:ext cx="45453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minutes à la mi-temps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3283650" y="1931400"/>
            <a:ext cx="57396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1er et le 2ème quart-temps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 3ème et le 4ème quart-temps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Chronométrer les temps-morts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1705800" y="1420775"/>
            <a:ext cx="17388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b="1"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2533450" y="2138000"/>
            <a:ext cx="17388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minute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3779325" y="2879250"/>
            <a:ext cx="17388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9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50</a:t>
            </a:r>
            <a:endParaRPr b="1" sz="9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5334275" y="3676150"/>
            <a:ext cx="21498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secondes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1694475" y="3144150"/>
            <a:ext cx="24774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Sonner après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" name="Google Shape;101;p16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Enclencher le chronomètre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316100" y="2666875"/>
            <a:ext cx="7938300" cy="17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Entre-deux initial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Remise en jeu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Après un dernier lancer-franc non réussi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4292550" y="1786500"/>
            <a:ext cx="4233600" cy="1714800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Dès que le ballon est légalement touché par un joueur sur le terrain !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13" name="Google Shape;11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8500" y="1742150"/>
            <a:ext cx="1930773" cy="277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Arrêter le chronomètre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316100" y="1651250"/>
            <a:ext cx="79383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 chaque coup de sifflet.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316100" y="2260850"/>
            <a:ext cx="7938300" cy="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Après un panier marqué, si l’équipe qui</a:t>
            </a:r>
            <a:b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encaisse a demandé un temps-mort.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316100" y="3213150"/>
            <a:ext cx="8519100" cy="12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Dans les 2 dernières minutes du 4ème quart-temps ou de chaque prolongation (dès 2:00), après chaque panier marqué.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9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MONEY TIME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392300" y="1651250"/>
            <a:ext cx="7938300" cy="10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Dans les 2 dernières minutes du 4ème quart-temps ou de chaque prolongation :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392300" y="2855850"/>
            <a:ext cx="7938300" cy="10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On arrête le chrono sur panier marqué.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On accorde le changement sur panier encaissé.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20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Occasions de changement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5" name="Google Shape;145;p20"/>
          <p:cNvSpPr txBox="1"/>
          <p:nvPr/>
        </p:nvSpPr>
        <p:spPr>
          <a:xfrm>
            <a:off x="316100" y="1865275"/>
            <a:ext cx="79383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Quand le chronomètre de jeu est arrêté.</a:t>
            </a:r>
            <a:br>
              <a:rPr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i="1" lang="fr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Également</a:t>
            </a:r>
            <a:r>
              <a:rPr i="1" lang="fr" sz="1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après le dernier ou unique lancer-franc réussi.</a:t>
            </a:r>
            <a:endParaRPr i="1" sz="1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20"/>
          <p:cNvSpPr txBox="1"/>
          <p:nvPr/>
        </p:nvSpPr>
        <p:spPr>
          <a:xfrm>
            <a:off x="316100" y="2733775"/>
            <a:ext cx="83601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Dans les 2 dernières minutes du 4ème quart-temps ou de chaque prolongation, uniquement pour l’équipe qui encaisse un panier.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" name="Google Shape;147;p20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48" name="Google Shape;148;p20"/>
          <p:cNvSpPr txBox="1"/>
          <p:nvPr/>
        </p:nvSpPr>
        <p:spPr>
          <a:xfrm>
            <a:off x="1480250" y="3891350"/>
            <a:ext cx="6676500" cy="7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Dans ce cas-là, l’autre équipe peut également procéder à un changement ou demander un temps-mort</a:t>
            </a:r>
            <a:endParaRPr i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0000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1"/>
          <p:cNvSpPr/>
          <p:nvPr/>
        </p:nvSpPr>
        <p:spPr>
          <a:xfrm>
            <a:off x="0" y="4675200"/>
            <a:ext cx="9144000" cy="468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21150" y="237550"/>
            <a:ext cx="2214151" cy="6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1"/>
          <p:cNvSpPr txBox="1"/>
          <p:nvPr/>
        </p:nvSpPr>
        <p:spPr>
          <a:xfrm>
            <a:off x="348850" y="237550"/>
            <a:ext cx="68235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Chronomètre de jeu</a:t>
            </a:r>
            <a:endParaRPr b="1" sz="3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21"/>
          <p:cNvSpPr txBox="1"/>
          <p:nvPr/>
        </p:nvSpPr>
        <p:spPr>
          <a:xfrm>
            <a:off x="392300" y="970175"/>
            <a:ext cx="66765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Occasions de changement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400875" y="1536350"/>
            <a:ext cx="23496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Procédure :</a:t>
            </a:r>
            <a:endParaRPr b="1"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316100" y="2142650"/>
            <a:ext cx="7938300" cy="9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b="1"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 joueur, prêt à jouer,</a:t>
            </a:r>
            <a:b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demande à la table et s’assoit sur la chaise.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316100" y="3082700"/>
            <a:ext cx="7938300" cy="9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Char char="●"/>
            </a:pP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 la prochaine occasion,</a:t>
            </a:r>
            <a:b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la table sonne pour avertir les arbitres.</a:t>
            </a:r>
            <a:endParaRPr sz="2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181050" y="4675200"/>
            <a:ext cx="87819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www.swiss.basketball                                                                         #weareswissbasketball</a:t>
            </a:r>
            <a:endParaRPr sz="1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