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8"/>
  </p:notesMasterIdLst>
  <p:sldIdLst>
    <p:sldId id="256" r:id="rId2"/>
    <p:sldId id="257" r:id="rId3"/>
    <p:sldId id="258" r:id="rId4"/>
    <p:sldId id="262" r:id="rId5"/>
    <p:sldId id="266" r:id="rId6"/>
    <p:sldId id="267" r:id="rId7"/>
    <p:sldId id="270" r:id="rId8"/>
    <p:sldId id="271" r:id="rId9"/>
    <p:sldId id="272" r:id="rId10"/>
    <p:sldId id="273" r:id="rId11"/>
    <p:sldId id="274" r:id="rId12"/>
    <p:sldId id="275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</p:sldIdLst>
  <p:sldSz cx="9144000" cy="5143500" type="screen16x9"/>
  <p:notesSz cx="6858000" cy="9144000"/>
  <p:embeddedFontLst>
    <p:embeddedFont>
      <p:font typeface="Bree Serif" panose="020B0604020202020204" charset="0"/>
      <p:regular r:id="rId29"/>
    </p:embeddedFont>
    <p:embeddedFont>
      <p:font typeface="Impact" panose="020B0806030902050204" pitchFamily="34" charset="0"/>
      <p:regular r:id="rId30"/>
    </p:embeddedFont>
    <p:embeddedFont>
      <p:font typeface="Montserrat" panose="00000500000000000000" pitchFamily="2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3" d="100"/>
          <a:sy n="133" d="100"/>
        </p:scale>
        <p:origin x="906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a47d1c76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a47d1c76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40b491100a_0_6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40b491100a_0_6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40b491100a_0_6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40b491100a_0_6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40b491100a_0_7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40b491100a_0_7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40b491100a_0_8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40b491100a_0_8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40b491100a_0_8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40b491100a_0_8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40b491100a_0_8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40b491100a_0_8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40b491100a_0_8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40b491100a_0_8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40b491100a_0_8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40b491100a_0_8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40b491100a_0_8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40b491100a_0_8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40b491100a_0_8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40b491100a_0_8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40b491100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40b491100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40b491100a_0_9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40b491100a_0_9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40ebe294e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40ebe294e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40b491100a_0_9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40b491100a_0_9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40b491100a_0_9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40b491100a_0_9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40b491100a_0_9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40b491100a_0_9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40b491100a_0_10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40b491100a_0_10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40b491100a_0_1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" name="Google Shape;479;g40b491100a_0_1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40b491100a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40b491100a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40b491100a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40b491100a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40b491100a_0_2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40b491100a_0_2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40b491100a_0_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40b491100a_0_3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40b491100a_0_4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40b491100a_0_4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40b491100a_0_5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40b491100a_0_5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40b491100a_0_6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40b491100a_0_6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2.png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64100" y="237550"/>
            <a:ext cx="4971201" cy="13673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489675" y="2038775"/>
            <a:ext cx="8275500" cy="25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COURS DE FORMATION POUR</a:t>
            </a:r>
            <a:endParaRPr sz="36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DE TABLE RÉGIONAL</a:t>
            </a:r>
            <a:endParaRPr sz="36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Module Feuille de Marque</a:t>
            </a:r>
            <a:endParaRPr sz="3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i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Français - version </a:t>
            </a:r>
            <a:r>
              <a:rPr lang="fr" sz="1800" i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octobre</a:t>
            </a:r>
            <a:r>
              <a:rPr lang="fr" sz="1800" i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2018 </a:t>
            </a:r>
            <a:r>
              <a:rPr lang="fr" sz="1800" i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+ </a:t>
            </a:r>
            <a:r>
              <a:rPr lang="fr-CH" sz="1800" i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adaptation tablette</a:t>
            </a:r>
            <a:endParaRPr sz="1800" i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0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4" name="Google Shape;24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30"/>
          <p:cNvSpPr txBox="1"/>
          <p:nvPr/>
        </p:nvSpPr>
        <p:spPr>
          <a:xfrm>
            <a:off x="348850" y="237550"/>
            <a:ext cx="6823500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marqueur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6" name="Google Shape;246;p30"/>
          <p:cNvSpPr txBox="1"/>
          <p:nvPr/>
        </p:nvSpPr>
        <p:spPr>
          <a:xfrm>
            <a:off x="855050" y="905800"/>
            <a:ext cx="6649200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Procédure de report d’une faute</a:t>
            </a:r>
            <a:endParaRPr sz="30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7" name="Google Shape;247;p30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48" name="Google Shape;248;p30"/>
          <p:cNvSpPr txBox="1"/>
          <p:nvPr/>
        </p:nvSpPr>
        <p:spPr>
          <a:xfrm>
            <a:off x="855050" y="1515400"/>
            <a:ext cx="7152300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Exemple : faute avec panier marqué et 1 LF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49" name="Google Shape;249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0999" y="2116452"/>
            <a:ext cx="1709175" cy="2440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16637" y="2116450"/>
            <a:ext cx="3541994" cy="244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35099" y="2118396"/>
            <a:ext cx="1709175" cy="2436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10250" y="2128053"/>
            <a:ext cx="1709175" cy="24290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1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8" name="Google Shape;25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31"/>
          <p:cNvSpPr txBox="1"/>
          <p:nvPr/>
        </p:nvSpPr>
        <p:spPr>
          <a:xfrm>
            <a:off x="251475" y="193000"/>
            <a:ext cx="37119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Numéros des joueurs</a:t>
            </a:r>
            <a:endParaRPr sz="24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0" name="Google Shape;260;p31"/>
          <p:cNvSpPr txBox="1"/>
          <p:nvPr/>
        </p:nvSpPr>
        <p:spPr>
          <a:xfrm>
            <a:off x="6106050" y="1771000"/>
            <a:ext cx="28569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00 et 0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1" name="Google Shape;261;p31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262" name="Google Shape;262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6275" y="1158339"/>
            <a:ext cx="4706325" cy="3249624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31"/>
          <p:cNvSpPr txBox="1"/>
          <p:nvPr/>
        </p:nvSpPr>
        <p:spPr>
          <a:xfrm>
            <a:off x="6106050" y="2304400"/>
            <a:ext cx="28569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 à 5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64" name="Google Shape;264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8435" y="1150275"/>
            <a:ext cx="2290215" cy="3249625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31"/>
          <p:cNvSpPr txBox="1"/>
          <p:nvPr/>
        </p:nvSpPr>
        <p:spPr>
          <a:xfrm>
            <a:off x="6106050" y="2828350"/>
            <a:ext cx="28569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6 à 10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66" name="Google Shape;266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96100" y="1153184"/>
            <a:ext cx="2290225" cy="3249641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31"/>
          <p:cNvSpPr txBox="1"/>
          <p:nvPr/>
        </p:nvSpPr>
        <p:spPr>
          <a:xfrm>
            <a:off x="6106050" y="3312500"/>
            <a:ext cx="28569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11 à 15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68" name="Google Shape;268;p3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673150" y="1158339"/>
            <a:ext cx="2290225" cy="32496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2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4" name="Google Shape;27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32"/>
          <p:cNvSpPr txBox="1"/>
          <p:nvPr/>
        </p:nvSpPr>
        <p:spPr>
          <a:xfrm>
            <a:off x="251475" y="193000"/>
            <a:ext cx="37119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Numéros des joueurs</a:t>
            </a:r>
            <a:endParaRPr sz="24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6" name="Google Shape;276;p32"/>
          <p:cNvSpPr txBox="1"/>
          <p:nvPr/>
        </p:nvSpPr>
        <p:spPr>
          <a:xfrm>
            <a:off x="6106050" y="1237600"/>
            <a:ext cx="28569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16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7" name="Google Shape;277;p32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278" name="Google Shape;278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6275" y="1158350"/>
            <a:ext cx="4681795" cy="3226013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32"/>
          <p:cNvSpPr txBox="1"/>
          <p:nvPr/>
        </p:nvSpPr>
        <p:spPr>
          <a:xfrm>
            <a:off x="6106050" y="1709200"/>
            <a:ext cx="28569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24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80" name="Google Shape;280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6275" y="1161878"/>
            <a:ext cx="4681799" cy="3222496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32"/>
          <p:cNvSpPr txBox="1"/>
          <p:nvPr/>
        </p:nvSpPr>
        <p:spPr>
          <a:xfrm>
            <a:off x="6106050" y="2213250"/>
            <a:ext cx="28569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40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82" name="Google Shape;282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6275" y="1161875"/>
            <a:ext cx="4647441" cy="3222499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32"/>
          <p:cNvSpPr txBox="1"/>
          <p:nvPr/>
        </p:nvSpPr>
        <p:spPr>
          <a:xfrm>
            <a:off x="6106050" y="2724150"/>
            <a:ext cx="28569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62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84" name="Google Shape;284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56275" y="1165377"/>
            <a:ext cx="4647450" cy="3218998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32"/>
          <p:cNvSpPr txBox="1"/>
          <p:nvPr/>
        </p:nvSpPr>
        <p:spPr>
          <a:xfrm>
            <a:off x="6106050" y="3223100"/>
            <a:ext cx="28569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78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86" name="Google Shape;286;p3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56275" y="1172752"/>
            <a:ext cx="4647450" cy="3207424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32"/>
          <p:cNvSpPr txBox="1"/>
          <p:nvPr/>
        </p:nvSpPr>
        <p:spPr>
          <a:xfrm>
            <a:off x="6106050" y="3699300"/>
            <a:ext cx="28569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99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88" name="Google Shape;288;p3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56275" y="1193487"/>
            <a:ext cx="4647450" cy="3203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6875" y="842592"/>
            <a:ext cx="5307049" cy="3662583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34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9" name="Google Shape;309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34"/>
          <p:cNvSpPr txBox="1"/>
          <p:nvPr/>
        </p:nvSpPr>
        <p:spPr>
          <a:xfrm>
            <a:off x="251475" y="193000"/>
            <a:ext cx="52815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Assurer le suivi des fautes</a:t>
            </a:r>
            <a:endParaRPr sz="24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1" name="Google Shape;311;p34"/>
          <p:cNvSpPr txBox="1"/>
          <p:nvPr/>
        </p:nvSpPr>
        <p:spPr>
          <a:xfrm>
            <a:off x="5713650" y="1284750"/>
            <a:ext cx="3249300" cy="14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Faute personnelle de joueur</a:t>
            </a: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avec lancers-francs</a:t>
            </a: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2" name="Google Shape;312;p34"/>
          <p:cNvSpPr txBox="1"/>
          <p:nvPr/>
        </p:nvSpPr>
        <p:spPr>
          <a:xfrm>
            <a:off x="5713650" y="2454550"/>
            <a:ext cx="3249300" cy="19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</a:t>
            </a:r>
            <a:r>
              <a:rPr lang="fr" sz="3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1 - 2 - 3</a:t>
            </a:r>
            <a:endParaRPr sz="9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3" name="Google Shape;313;p34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314" name="Google Shape;314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7075" y="815600"/>
            <a:ext cx="4190275" cy="3720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5" name="Google Shape;315;p34"/>
          <p:cNvCxnSpPr/>
          <p:nvPr/>
        </p:nvCxnSpPr>
        <p:spPr>
          <a:xfrm rot="10800000">
            <a:off x="4129664" y="2655795"/>
            <a:ext cx="457500" cy="537300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316" name="Google Shape;316;p34"/>
          <p:cNvCxnSpPr/>
          <p:nvPr/>
        </p:nvCxnSpPr>
        <p:spPr>
          <a:xfrm rot="9899323">
            <a:off x="3575767" y="1170230"/>
            <a:ext cx="457513" cy="537265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5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22" name="Google Shape;32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35"/>
          <p:cNvSpPr txBox="1"/>
          <p:nvPr/>
        </p:nvSpPr>
        <p:spPr>
          <a:xfrm>
            <a:off x="251475" y="193000"/>
            <a:ext cx="52815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Assurer le suivi des fautes</a:t>
            </a:r>
            <a:endParaRPr sz="24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4" name="Google Shape;324;p35"/>
          <p:cNvSpPr txBox="1"/>
          <p:nvPr/>
        </p:nvSpPr>
        <p:spPr>
          <a:xfrm>
            <a:off x="5713650" y="1284750"/>
            <a:ext cx="3249300" cy="14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Faute flagrante (antisportive)</a:t>
            </a: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5" name="Google Shape;325;p35"/>
          <p:cNvSpPr txBox="1"/>
          <p:nvPr/>
        </p:nvSpPr>
        <p:spPr>
          <a:xfrm>
            <a:off x="5713650" y="2454550"/>
            <a:ext cx="3249300" cy="19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FL</a:t>
            </a:r>
            <a:r>
              <a:rPr lang="fr" sz="3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1-2-3</a:t>
            </a:r>
            <a:endParaRPr sz="96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6" name="Google Shape;326;p35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327" name="Google Shape;327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11763" y="842600"/>
            <a:ext cx="2560910" cy="366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7075" y="815586"/>
            <a:ext cx="4190275" cy="372051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9" name="Google Shape;329;p35"/>
          <p:cNvCxnSpPr/>
          <p:nvPr/>
        </p:nvCxnSpPr>
        <p:spPr>
          <a:xfrm rot="-9899323">
            <a:off x="4139705" y="2772365"/>
            <a:ext cx="457513" cy="537421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330" name="Google Shape;330;p35"/>
          <p:cNvCxnSpPr/>
          <p:nvPr/>
        </p:nvCxnSpPr>
        <p:spPr>
          <a:xfrm rot="9899323">
            <a:off x="3754867" y="1200080"/>
            <a:ext cx="457513" cy="537265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6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6" name="Google Shape;336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36"/>
          <p:cNvSpPr txBox="1"/>
          <p:nvPr/>
        </p:nvSpPr>
        <p:spPr>
          <a:xfrm>
            <a:off x="251475" y="193000"/>
            <a:ext cx="52815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Assurer le suivi des fautes</a:t>
            </a:r>
            <a:endParaRPr sz="24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8" name="Google Shape;338;p36"/>
          <p:cNvSpPr txBox="1"/>
          <p:nvPr/>
        </p:nvSpPr>
        <p:spPr>
          <a:xfrm>
            <a:off x="5713650" y="1284750"/>
            <a:ext cx="3249300" cy="14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Faute technique</a:t>
            </a: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de joueur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(catégorie 1)</a:t>
            </a: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9" name="Google Shape;339;p36"/>
          <p:cNvSpPr txBox="1"/>
          <p:nvPr/>
        </p:nvSpPr>
        <p:spPr>
          <a:xfrm>
            <a:off x="5713650" y="2454550"/>
            <a:ext cx="3249300" cy="19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</a:t>
            </a:r>
            <a:r>
              <a:rPr lang="fr" sz="3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sz="96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0" name="Google Shape;340;p36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341" name="Google Shape;341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11775" y="821042"/>
            <a:ext cx="2560900" cy="36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7074" y="815590"/>
            <a:ext cx="4190275" cy="372051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43" name="Google Shape;343;p36"/>
          <p:cNvCxnSpPr/>
          <p:nvPr/>
        </p:nvCxnSpPr>
        <p:spPr>
          <a:xfrm rot="-9899323">
            <a:off x="3990455" y="3275815"/>
            <a:ext cx="457513" cy="537421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344" name="Google Shape;344;p36"/>
          <p:cNvCxnSpPr/>
          <p:nvPr/>
        </p:nvCxnSpPr>
        <p:spPr>
          <a:xfrm rot="9899323">
            <a:off x="3990442" y="1200080"/>
            <a:ext cx="457513" cy="537265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7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50" name="Google Shape;35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37"/>
          <p:cNvSpPr txBox="1"/>
          <p:nvPr/>
        </p:nvSpPr>
        <p:spPr>
          <a:xfrm>
            <a:off x="251475" y="193000"/>
            <a:ext cx="52815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Assurer le suivi des fautes</a:t>
            </a:r>
            <a:endParaRPr sz="24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2" name="Google Shape;352;p37"/>
          <p:cNvSpPr txBox="1"/>
          <p:nvPr/>
        </p:nvSpPr>
        <p:spPr>
          <a:xfrm>
            <a:off x="5713650" y="1284750"/>
            <a:ext cx="3249300" cy="14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Faute technique</a:t>
            </a: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de coach</a:t>
            </a: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(comportement)</a:t>
            </a: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3" name="Google Shape;353;p37"/>
          <p:cNvSpPr txBox="1"/>
          <p:nvPr/>
        </p:nvSpPr>
        <p:spPr>
          <a:xfrm>
            <a:off x="5713650" y="2454550"/>
            <a:ext cx="3249300" cy="19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</a:t>
            </a:r>
            <a:r>
              <a:rPr lang="fr" sz="3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sz="96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4" name="Google Shape;354;p37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355" name="Google Shape;355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11775" y="821042"/>
            <a:ext cx="2560900" cy="36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7075" y="821165"/>
            <a:ext cx="4190275" cy="372051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7" name="Google Shape;357;p37"/>
          <p:cNvCxnSpPr/>
          <p:nvPr/>
        </p:nvCxnSpPr>
        <p:spPr>
          <a:xfrm rot="-900677">
            <a:off x="3798124" y="3718565"/>
            <a:ext cx="457513" cy="537923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358" name="Google Shape;358;p37"/>
          <p:cNvCxnSpPr/>
          <p:nvPr/>
        </p:nvCxnSpPr>
        <p:spPr>
          <a:xfrm rot="9899323">
            <a:off x="3950642" y="1211280"/>
            <a:ext cx="457513" cy="537265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8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4" name="Google Shape;36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38"/>
          <p:cNvSpPr txBox="1"/>
          <p:nvPr/>
        </p:nvSpPr>
        <p:spPr>
          <a:xfrm>
            <a:off x="251475" y="193000"/>
            <a:ext cx="52815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Assurer le suivi des fautes</a:t>
            </a:r>
            <a:endParaRPr sz="24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6" name="Google Shape;366;p38"/>
          <p:cNvSpPr txBox="1"/>
          <p:nvPr/>
        </p:nvSpPr>
        <p:spPr>
          <a:xfrm>
            <a:off x="5713650" y="1284750"/>
            <a:ext cx="3249300" cy="22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Faute technique</a:t>
            </a: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d’une personne sur le banc d’équipe</a:t>
            </a: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ou infraction de procédure (36.3.2)</a:t>
            </a: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7" name="Google Shape;367;p38"/>
          <p:cNvSpPr txBox="1"/>
          <p:nvPr/>
        </p:nvSpPr>
        <p:spPr>
          <a:xfrm>
            <a:off x="5713650" y="3216550"/>
            <a:ext cx="3249300" cy="154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B</a:t>
            </a:r>
            <a:r>
              <a:rPr lang="fr" sz="3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sz="96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8" name="Google Shape;368;p38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369" name="Google Shape;369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11775" y="821042"/>
            <a:ext cx="2560900" cy="36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7076" y="821174"/>
            <a:ext cx="4190275" cy="37205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71" name="Google Shape;371;p38"/>
          <p:cNvCxnSpPr/>
          <p:nvPr/>
        </p:nvCxnSpPr>
        <p:spPr>
          <a:xfrm rot="-900677">
            <a:off x="3798124" y="3718565"/>
            <a:ext cx="457513" cy="537923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372" name="Google Shape;372;p38"/>
          <p:cNvCxnSpPr/>
          <p:nvPr/>
        </p:nvCxnSpPr>
        <p:spPr>
          <a:xfrm rot="9899323">
            <a:off x="3950642" y="1211280"/>
            <a:ext cx="457513" cy="537265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9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78" name="Google Shape;37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39"/>
          <p:cNvSpPr txBox="1"/>
          <p:nvPr/>
        </p:nvSpPr>
        <p:spPr>
          <a:xfrm>
            <a:off x="251475" y="193000"/>
            <a:ext cx="52815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Assurer le suivi des fautes</a:t>
            </a:r>
            <a:endParaRPr sz="24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0" name="Google Shape;380;p39"/>
          <p:cNvSpPr txBox="1"/>
          <p:nvPr/>
        </p:nvSpPr>
        <p:spPr>
          <a:xfrm>
            <a:off x="5713650" y="1284750"/>
            <a:ext cx="3249300" cy="14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Faute disqualifiante</a:t>
            </a: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de joueur</a:t>
            </a: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1" name="Google Shape;381;p39"/>
          <p:cNvSpPr txBox="1"/>
          <p:nvPr/>
        </p:nvSpPr>
        <p:spPr>
          <a:xfrm>
            <a:off x="5713650" y="2454550"/>
            <a:ext cx="3249300" cy="19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</a:t>
            </a:r>
            <a:r>
              <a:rPr lang="fr" sz="3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1 - 2 - 3</a:t>
            </a:r>
            <a:endParaRPr sz="96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2" name="Google Shape;382;p39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383" name="Google Shape;383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11775" y="821058"/>
            <a:ext cx="2560900" cy="3662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7074" y="821174"/>
            <a:ext cx="4190275" cy="37205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5" name="Google Shape;385;p39"/>
          <p:cNvCxnSpPr/>
          <p:nvPr/>
        </p:nvCxnSpPr>
        <p:spPr>
          <a:xfrm rot="9899323">
            <a:off x="3950642" y="1211280"/>
            <a:ext cx="457513" cy="537265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386" name="Google Shape;386;p39"/>
          <p:cNvCxnSpPr/>
          <p:nvPr/>
        </p:nvCxnSpPr>
        <p:spPr>
          <a:xfrm rot="8999375">
            <a:off x="4276404" y="3151579"/>
            <a:ext cx="457656" cy="537362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40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92" name="Google Shape;392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40"/>
          <p:cNvSpPr txBox="1"/>
          <p:nvPr/>
        </p:nvSpPr>
        <p:spPr>
          <a:xfrm>
            <a:off x="251475" y="193000"/>
            <a:ext cx="52815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Assurer le suivi des fautes</a:t>
            </a:r>
            <a:endParaRPr sz="24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4" name="Google Shape;394;p40"/>
          <p:cNvSpPr txBox="1"/>
          <p:nvPr/>
        </p:nvSpPr>
        <p:spPr>
          <a:xfrm>
            <a:off x="5713650" y="1284750"/>
            <a:ext cx="3249300" cy="14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Faute disqualifiante</a:t>
            </a: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d’une personne sur le banc d’équipe</a:t>
            </a: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5" name="Google Shape;395;p40"/>
          <p:cNvSpPr txBox="1"/>
          <p:nvPr/>
        </p:nvSpPr>
        <p:spPr>
          <a:xfrm>
            <a:off x="5713650" y="2454550"/>
            <a:ext cx="3249300" cy="19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</a:t>
            </a:r>
            <a:r>
              <a:rPr lang="fr" sz="3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+ </a:t>
            </a:r>
            <a:r>
              <a:rPr lang="fr" sz="9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B</a:t>
            </a:r>
            <a:r>
              <a:rPr lang="fr" sz="3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 sz="96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6" name="Google Shape;396;p40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397" name="Google Shape;397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11775" y="821058"/>
            <a:ext cx="2560900" cy="3662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7074" y="821167"/>
            <a:ext cx="4190275" cy="372050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9" name="Google Shape;399;p40"/>
          <p:cNvCxnSpPr/>
          <p:nvPr/>
        </p:nvCxnSpPr>
        <p:spPr>
          <a:xfrm rot="9899323">
            <a:off x="3950642" y="1211280"/>
            <a:ext cx="457513" cy="537265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400" name="Google Shape;400;p40"/>
          <p:cNvCxnSpPr/>
          <p:nvPr/>
        </p:nvCxnSpPr>
        <p:spPr>
          <a:xfrm rot="8999375">
            <a:off x="4200204" y="2770579"/>
            <a:ext cx="457656" cy="537362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401" name="Google Shape;401;p40"/>
          <p:cNvCxnSpPr/>
          <p:nvPr/>
        </p:nvCxnSpPr>
        <p:spPr>
          <a:xfrm rot="-900677">
            <a:off x="3763604" y="3770153"/>
            <a:ext cx="457513" cy="537711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348850" y="237550"/>
            <a:ext cx="6823500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marqueur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181050" y="1198775"/>
            <a:ext cx="8600700" cy="3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Toutes les inscriptions en MAJUSCULES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Couleur administrative : NOIR </a:t>
            </a:r>
            <a:r>
              <a:rPr lang="fr" sz="1800" i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ou bleu</a:t>
            </a:r>
            <a:endParaRPr sz="1800" i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i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Comme sur la feuille</a:t>
            </a:r>
            <a:endParaRPr sz="1800" i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Ensuite, alternance des couleurs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i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QT1 rouge ; QT2 noir ; QT3 rouge ; QT4 noir</a:t>
            </a:r>
            <a:endParaRPr sz="1800" i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Prolongations = 4ème quart-temps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Toutes les lignes à la règle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41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07" name="Google Shape;407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41"/>
          <p:cNvSpPr txBox="1"/>
          <p:nvPr/>
        </p:nvSpPr>
        <p:spPr>
          <a:xfrm>
            <a:off x="251475" y="193000"/>
            <a:ext cx="52815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Assurer le suivi des fautes</a:t>
            </a:r>
            <a:endParaRPr sz="24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9" name="Google Shape;409;p41"/>
          <p:cNvSpPr txBox="1"/>
          <p:nvPr/>
        </p:nvSpPr>
        <p:spPr>
          <a:xfrm>
            <a:off x="5444850" y="1023350"/>
            <a:ext cx="3632100" cy="21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Faute disqualifiante</a:t>
            </a:r>
            <a:endParaRPr sz="2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d’une personne quittant le banc d’équipe et qui ne participe pas activement à la bagarre</a:t>
            </a:r>
            <a:endParaRPr sz="2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0" name="Google Shape;410;p41"/>
          <p:cNvSpPr txBox="1"/>
          <p:nvPr/>
        </p:nvSpPr>
        <p:spPr>
          <a:xfrm>
            <a:off x="5713650" y="2911750"/>
            <a:ext cx="3249300" cy="19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</a:t>
            </a:r>
            <a:r>
              <a:rPr lang="fr" sz="3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+ </a:t>
            </a:r>
            <a:r>
              <a:rPr lang="fr" sz="9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B</a:t>
            </a:r>
            <a:r>
              <a:rPr lang="fr" sz="3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 sz="96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1" name="Google Shape;411;p41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412" name="Google Shape;412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11775" y="821058"/>
            <a:ext cx="2560900" cy="3662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7072" y="821177"/>
            <a:ext cx="4190275" cy="372049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4" name="Google Shape;414;p41"/>
          <p:cNvCxnSpPr/>
          <p:nvPr/>
        </p:nvCxnSpPr>
        <p:spPr>
          <a:xfrm rot="900677">
            <a:off x="3950521" y="1516201"/>
            <a:ext cx="457513" cy="537265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415" name="Google Shape;415;p41"/>
          <p:cNvCxnSpPr/>
          <p:nvPr/>
        </p:nvCxnSpPr>
        <p:spPr>
          <a:xfrm rot="10800000">
            <a:off x="4987361" y="2654611"/>
            <a:ext cx="457500" cy="537300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416" name="Google Shape;416;p41"/>
          <p:cNvCxnSpPr/>
          <p:nvPr/>
        </p:nvCxnSpPr>
        <p:spPr>
          <a:xfrm rot="-900677">
            <a:off x="3763604" y="3770153"/>
            <a:ext cx="457513" cy="537711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417" name="Google Shape;417;p41"/>
          <p:cNvCxnSpPr/>
          <p:nvPr/>
        </p:nvCxnSpPr>
        <p:spPr>
          <a:xfrm rot="-900677">
            <a:off x="3508054" y="2654403"/>
            <a:ext cx="457513" cy="537711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42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23" name="Google Shape;423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42"/>
          <p:cNvSpPr txBox="1"/>
          <p:nvPr/>
        </p:nvSpPr>
        <p:spPr>
          <a:xfrm>
            <a:off x="251475" y="193000"/>
            <a:ext cx="52815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Assurer le suivi des fautes</a:t>
            </a:r>
            <a:endParaRPr sz="24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5" name="Google Shape;425;p42"/>
          <p:cNvSpPr txBox="1"/>
          <p:nvPr/>
        </p:nvSpPr>
        <p:spPr>
          <a:xfrm>
            <a:off x="5444850" y="1023350"/>
            <a:ext cx="3632100" cy="21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Faute disqualifiante</a:t>
            </a:r>
            <a:endParaRPr sz="2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d’une personne quittant le banc d’équipe et qui participe activement à la bagarre</a:t>
            </a:r>
            <a:endParaRPr sz="2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6" name="Google Shape;426;p42"/>
          <p:cNvSpPr txBox="1"/>
          <p:nvPr/>
        </p:nvSpPr>
        <p:spPr>
          <a:xfrm>
            <a:off x="5123775" y="2911750"/>
            <a:ext cx="3944100" cy="19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</a:t>
            </a:r>
            <a:r>
              <a:rPr lang="fr" sz="3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 + </a:t>
            </a:r>
            <a:r>
              <a:rPr lang="fr" sz="8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</a:t>
            </a:r>
            <a:r>
              <a:rPr lang="fr" sz="3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+</a:t>
            </a:r>
            <a:r>
              <a:rPr lang="fr" sz="8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B</a:t>
            </a:r>
            <a:r>
              <a:rPr lang="fr" sz="3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 sz="96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7" name="Google Shape;427;p42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428" name="Google Shape;428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11775" y="821058"/>
            <a:ext cx="2560900" cy="3662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7075" y="821171"/>
            <a:ext cx="4190275" cy="372050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0" name="Google Shape;430;p42"/>
          <p:cNvCxnSpPr/>
          <p:nvPr/>
        </p:nvCxnSpPr>
        <p:spPr>
          <a:xfrm rot="900677">
            <a:off x="3763596" y="1539401"/>
            <a:ext cx="457513" cy="537265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431" name="Google Shape;431;p42"/>
          <p:cNvCxnSpPr/>
          <p:nvPr/>
        </p:nvCxnSpPr>
        <p:spPr>
          <a:xfrm rot="3599375">
            <a:off x="4343181" y="1475766"/>
            <a:ext cx="457656" cy="537512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432" name="Google Shape;432;p42"/>
          <p:cNvCxnSpPr/>
          <p:nvPr/>
        </p:nvCxnSpPr>
        <p:spPr>
          <a:xfrm rot="-900677">
            <a:off x="3763604" y="3770153"/>
            <a:ext cx="457513" cy="537711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433" name="Google Shape;433;p42"/>
          <p:cNvCxnSpPr/>
          <p:nvPr/>
        </p:nvCxnSpPr>
        <p:spPr>
          <a:xfrm rot="9899323">
            <a:off x="4234330" y="3004642"/>
            <a:ext cx="457513" cy="537555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43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39" name="Google Shape;439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p43"/>
          <p:cNvSpPr txBox="1"/>
          <p:nvPr/>
        </p:nvSpPr>
        <p:spPr>
          <a:xfrm>
            <a:off x="251475" y="193000"/>
            <a:ext cx="52815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Assurer le suivi des fautes</a:t>
            </a:r>
            <a:endParaRPr sz="24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1" name="Google Shape;441;p43"/>
          <p:cNvSpPr txBox="1"/>
          <p:nvPr/>
        </p:nvSpPr>
        <p:spPr>
          <a:xfrm>
            <a:off x="5372975" y="1284750"/>
            <a:ext cx="3590100" cy="32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Joueur disqualifié</a:t>
            </a:r>
            <a:b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pour cumul de fautes</a:t>
            </a: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FL + FL = GD</a:t>
            </a:r>
            <a:endParaRPr sz="36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ctr">
              <a:lnSpc>
                <a:spcPct val="115000"/>
              </a:lnSpc>
            </a:pPr>
            <a:r>
              <a:rPr lang="fr" sz="3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</a:t>
            </a:r>
            <a:r>
              <a:rPr lang="fr" sz="3600" b="1" baseline="-25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r>
              <a:rPr lang="fr" sz="3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+ T</a:t>
            </a:r>
            <a:r>
              <a:rPr lang="fr" sz="3600" b="1" baseline="-25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r>
              <a:rPr lang="fr" sz="3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= GD</a:t>
            </a:r>
            <a:endParaRPr sz="36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ctr">
              <a:lnSpc>
                <a:spcPct val="115000"/>
              </a:lnSpc>
            </a:pPr>
            <a:r>
              <a:rPr lang="fr" sz="3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FL + T</a:t>
            </a:r>
            <a:r>
              <a:rPr lang="fr" sz="3600" b="1" baseline="-25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r>
              <a:rPr lang="fr" sz="3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= GD</a:t>
            </a:r>
            <a:endParaRPr sz="36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42" name="Google Shape;442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7075" y="821163"/>
            <a:ext cx="4190275" cy="3720512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43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cxnSp>
        <p:nvCxnSpPr>
          <p:cNvPr id="444" name="Google Shape;444;p43"/>
          <p:cNvCxnSpPr/>
          <p:nvPr/>
        </p:nvCxnSpPr>
        <p:spPr>
          <a:xfrm rot="-8999375">
            <a:off x="4467837" y="2809293"/>
            <a:ext cx="457656" cy="537881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445" name="Google Shape;445;p43"/>
          <p:cNvCxnSpPr/>
          <p:nvPr/>
        </p:nvCxnSpPr>
        <p:spPr>
          <a:xfrm rot="1800625">
            <a:off x="4503824" y="1864942"/>
            <a:ext cx="457656" cy="537471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446" name="Google Shape;446;p43"/>
          <p:cNvCxnSpPr/>
          <p:nvPr/>
        </p:nvCxnSpPr>
        <p:spPr>
          <a:xfrm rot="-8999375">
            <a:off x="4068703" y="2809383"/>
            <a:ext cx="457656" cy="537771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44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52" name="Google Shape;452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7074" y="821175"/>
            <a:ext cx="4190275" cy="3720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" name="Google Shape;453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4" name="Google Shape;454;p44"/>
          <p:cNvSpPr txBox="1"/>
          <p:nvPr/>
        </p:nvSpPr>
        <p:spPr>
          <a:xfrm>
            <a:off x="251475" y="193000"/>
            <a:ext cx="52815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Assurer le suivi des fautes</a:t>
            </a:r>
            <a:endParaRPr sz="24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55" name="Google Shape;455;p44"/>
          <p:cNvSpPr txBox="1"/>
          <p:nvPr/>
        </p:nvSpPr>
        <p:spPr>
          <a:xfrm>
            <a:off x="5372975" y="1284750"/>
            <a:ext cx="3590100" cy="32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Coach disqualifié</a:t>
            </a:r>
            <a:b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pour cumul de fautes</a:t>
            </a: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</a:t>
            </a:r>
            <a:r>
              <a:rPr lang="fr" sz="3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+</a:t>
            </a:r>
            <a:r>
              <a:rPr lang="fr" sz="3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 = GD</a:t>
            </a:r>
            <a:endParaRPr sz="36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</a:t>
            </a:r>
            <a:r>
              <a:rPr lang="fr" sz="3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+</a:t>
            </a:r>
            <a:r>
              <a:rPr lang="fr" sz="3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B</a:t>
            </a:r>
            <a:r>
              <a:rPr lang="fr" sz="3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+</a:t>
            </a:r>
            <a:r>
              <a:rPr lang="fr" sz="3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B = GD</a:t>
            </a:r>
            <a:endParaRPr sz="36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B</a:t>
            </a:r>
            <a:r>
              <a:rPr lang="fr" sz="3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+</a:t>
            </a:r>
            <a:r>
              <a:rPr lang="fr" sz="3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B</a:t>
            </a:r>
            <a:r>
              <a:rPr lang="fr" sz="3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+</a:t>
            </a:r>
            <a:r>
              <a:rPr lang="fr" sz="3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B = GD</a:t>
            </a: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56" name="Google Shape;456;p44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cxnSp>
        <p:nvCxnSpPr>
          <p:cNvPr id="457" name="Google Shape;457;p44"/>
          <p:cNvCxnSpPr/>
          <p:nvPr/>
        </p:nvCxnSpPr>
        <p:spPr>
          <a:xfrm rot="1800625">
            <a:off x="4623224" y="3476817"/>
            <a:ext cx="457656" cy="537471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45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63" name="Google Shape;463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45"/>
          <p:cNvSpPr txBox="1"/>
          <p:nvPr/>
        </p:nvSpPr>
        <p:spPr>
          <a:xfrm>
            <a:off x="251475" y="193000"/>
            <a:ext cx="52815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Assurer le suivi des fautes</a:t>
            </a:r>
            <a:endParaRPr sz="24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65" name="Google Shape;465;p45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466" name="Google Shape;466;p45"/>
          <p:cNvSpPr txBox="1"/>
          <p:nvPr/>
        </p:nvSpPr>
        <p:spPr>
          <a:xfrm>
            <a:off x="446100" y="1368100"/>
            <a:ext cx="8251800" cy="29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Lorsqu’une équipe présente un entraîneur-joueur, le cumul s’applique indépendamment de son rôle de joueur ou d’entraîneur.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 </a:t>
            </a:r>
            <a:r>
              <a:rPr lang="fr" sz="3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+ </a:t>
            </a: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 = GD     /     FL + C = GD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 </a:t>
            </a:r>
            <a:r>
              <a:rPr lang="fr" sz="3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+ </a:t>
            </a: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 </a:t>
            </a:r>
            <a:r>
              <a:rPr lang="fr" sz="3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+ </a:t>
            </a: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 = GD    /    T + B + B = GD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46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2" name="Google Shape;472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3" name="Google Shape;473;p46"/>
          <p:cNvSpPr txBox="1"/>
          <p:nvPr/>
        </p:nvSpPr>
        <p:spPr>
          <a:xfrm>
            <a:off x="251475" y="193000"/>
            <a:ext cx="52815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Assurer le suivi des fautes</a:t>
            </a:r>
            <a:endParaRPr sz="24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4" name="Google Shape;474;p46"/>
          <p:cNvSpPr txBox="1"/>
          <p:nvPr/>
        </p:nvSpPr>
        <p:spPr>
          <a:xfrm>
            <a:off x="3184225" y="1171175"/>
            <a:ext cx="5923200" cy="34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Quand une équipe commet sa 4ème faute durant un quart-temps, il faut lever</a:t>
            </a:r>
            <a:br>
              <a:rPr lang="fr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le signal du côté de l’équipe fautive </a:t>
            </a:r>
            <a:r>
              <a:rPr lang="fr" sz="22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après la remise en jeu</a:t>
            </a:r>
            <a:r>
              <a:rPr lang="fr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</a:t>
            </a:r>
            <a:br>
              <a:rPr lang="fr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et le baisser à la fin du quart-temps.</a:t>
            </a:r>
            <a:endParaRPr sz="2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Lors d’une éventuelle prolongation, les panneaux restent, le cas échéant, levés.</a:t>
            </a:r>
            <a:endParaRPr sz="2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75" name="Google Shape;475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7875" y="1303075"/>
            <a:ext cx="2960150" cy="2960150"/>
          </a:xfrm>
          <a:prstGeom prst="rect">
            <a:avLst/>
          </a:prstGeom>
          <a:noFill/>
          <a:ln>
            <a:noFill/>
          </a:ln>
        </p:spPr>
      </p:pic>
      <p:sp>
        <p:nvSpPr>
          <p:cNvPr id="476" name="Google Shape;476;p46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47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82" name="Google Shape;482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47"/>
          <p:cNvSpPr txBox="1"/>
          <p:nvPr/>
        </p:nvSpPr>
        <p:spPr>
          <a:xfrm>
            <a:off x="348850" y="237550"/>
            <a:ext cx="6823500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marqueur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4" name="Google Shape;484;p47"/>
          <p:cNvSpPr txBox="1"/>
          <p:nvPr/>
        </p:nvSpPr>
        <p:spPr>
          <a:xfrm>
            <a:off x="181050" y="1810700"/>
            <a:ext cx="8600700" cy="26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Entourer les 10 joueurs entrants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Indiquer les remplaçants entrants en jeu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Assurer le suivi des </a:t>
            </a: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temps-morts</a:t>
            </a: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Assurer le suivi des points</a:t>
            </a: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Assurer le suivi des fautes de joueurs</a:t>
            </a: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Assurer le suivi des fautes d’équipe</a:t>
            </a: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5" name="Google Shape;485;p47"/>
          <p:cNvSpPr txBox="1"/>
          <p:nvPr/>
        </p:nvSpPr>
        <p:spPr>
          <a:xfrm>
            <a:off x="1396525" y="905800"/>
            <a:ext cx="4971000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Pendant la rencontre</a:t>
            </a:r>
            <a:endParaRPr sz="30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6" name="Google Shape;486;p47"/>
          <p:cNvSpPr txBox="1"/>
          <p:nvPr/>
        </p:nvSpPr>
        <p:spPr>
          <a:xfrm rot="894793">
            <a:off x="5321479" y="3323203"/>
            <a:ext cx="4074130" cy="735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40005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Montserrat"/>
              <a:buChar char="+"/>
            </a:pPr>
            <a:r>
              <a:rPr lang="fr" sz="27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gérer la flèche !</a:t>
            </a:r>
            <a:endParaRPr sz="27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7" name="Google Shape;487;p47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A94506E-4EA3-6647-97D8-0F69719C1C4C}"/>
              </a:ext>
            </a:extLst>
          </p:cNvPr>
          <p:cNvSpPr/>
          <p:nvPr/>
        </p:nvSpPr>
        <p:spPr>
          <a:xfrm>
            <a:off x="297712" y="1719500"/>
            <a:ext cx="6874638" cy="145704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1000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 txBox="1"/>
          <p:nvPr/>
        </p:nvSpPr>
        <p:spPr>
          <a:xfrm>
            <a:off x="348850" y="237550"/>
            <a:ext cx="6823500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marqueur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181050" y="1122575"/>
            <a:ext cx="8600700" cy="3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Noms des équipes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Références de la rencontre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Coordonnées :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○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des joueurs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○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des entraîneurs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○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des officiels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5" name="Google Shape;75;p15"/>
          <p:cNvSpPr/>
          <p:nvPr/>
        </p:nvSpPr>
        <p:spPr>
          <a:xfrm rot="897650">
            <a:off x="5872339" y="1806624"/>
            <a:ext cx="2484519" cy="2504674"/>
          </a:xfrm>
          <a:prstGeom prst="donut">
            <a:avLst>
              <a:gd name="adj" fmla="val 390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800" b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au minimum</a:t>
            </a:r>
            <a:endParaRPr sz="5000"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50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15 MN</a:t>
            </a:r>
            <a:endParaRPr sz="5000"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b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avant le début</a:t>
            </a:r>
            <a:endParaRPr sz="5000"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3" name="Google Shape;11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9"/>
          <p:cNvSpPr txBox="1"/>
          <p:nvPr/>
        </p:nvSpPr>
        <p:spPr>
          <a:xfrm>
            <a:off x="348850" y="237550"/>
            <a:ext cx="6823500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marqueur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5" name="Google Shape;115;p19"/>
          <p:cNvSpPr txBox="1"/>
          <p:nvPr/>
        </p:nvSpPr>
        <p:spPr>
          <a:xfrm>
            <a:off x="181050" y="1122575"/>
            <a:ext cx="8600700" cy="2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Les coachs doivent :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○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indiquer leurs capitaines (CAP)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○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indiquer leurs joueurs entrants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○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signer la feuille de marque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6" name="Google Shape;116;p19"/>
          <p:cNvSpPr/>
          <p:nvPr/>
        </p:nvSpPr>
        <p:spPr>
          <a:xfrm rot="897650">
            <a:off x="6177139" y="1806624"/>
            <a:ext cx="2484519" cy="2504674"/>
          </a:xfrm>
          <a:prstGeom prst="donut">
            <a:avLst>
              <a:gd name="adj" fmla="val 390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b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au minimum</a:t>
            </a:r>
            <a:endParaRPr sz="5000"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50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10 MN</a:t>
            </a:r>
            <a:endParaRPr sz="5000"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b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avant le début</a:t>
            </a:r>
            <a:endParaRPr sz="1800" b="1">
              <a:solidFill>
                <a:srgbClr val="FFFFFF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17" name="Google Shape;117;p19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18" name="Google Shape;118;p19"/>
          <p:cNvSpPr txBox="1"/>
          <p:nvPr/>
        </p:nvSpPr>
        <p:spPr>
          <a:xfrm>
            <a:off x="643775" y="3796188"/>
            <a:ext cx="5150400" cy="5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 commencer par le coach de l’équipe A</a:t>
            </a:r>
            <a:endParaRPr sz="18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3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8" name="Google Shape;15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3"/>
          <p:cNvSpPr txBox="1"/>
          <p:nvPr/>
        </p:nvSpPr>
        <p:spPr>
          <a:xfrm>
            <a:off x="348850" y="237550"/>
            <a:ext cx="6823500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marqueur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0" name="Google Shape;160;p23"/>
          <p:cNvSpPr txBox="1"/>
          <p:nvPr/>
        </p:nvSpPr>
        <p:spPr>
          <a:xfrm>
            <a:off x="181050" y="1810700"/>
            <a:ext cx="8600700" cy="26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Entourer les 10 joueurs entrants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Indiquer les remplaçants entrants en jeu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Assurer le suivi des </a:t>
            </a: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temps-morts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1" name="Google Shape;161;p23"/>
          <p:cNvSpPr txBox="1"/>
          <p:nvPr/>
        </p:nvSpPr>
        <p:spPr>
          <a:xfrm>
            <a:off x="1396525" y="905800"/>
            <a:ext cx="4971000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Pendant la rencontre</a:t>
            </a:r>
            <a:endParaRPr sz="30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2" name="Google Shape;162;p23"/>
          <p:cNvSpPr txBox="1"/>
          <p:nvPr/>
        </p:nvSpPr>
        <p:spPr>
          <a:xfrm>
            <a:off x="181050" y="3060075"/>
            <a:ext cx="8600700" cy="8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Assurer le suivi des points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3" name="Google Shape;163;p23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1BE5859-E704-B69C-42BA-2D998B9F4652}"/>
              </a:ext>
            </a:extLst>
          </p:cNvPr>
          <p:cNvSpPr/>
          <p:nvPr/>
        </p:nvSpPr>
        <p:spPr>
          <a:xfrm>
            <a:off x="297712" y="1810700"/>
            <a:ext cx="6874638" cy="145704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4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9" name="Google Shape;16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4"/>
          <p:cNvSpPr txBox="1"/>
          <p:nvPr/>
        </p:nvSpPr>
        <p:spPr>
          <a:xfrm>
            <a:off x="5344800" y="1374250"/>
            <a:ext cx="34905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Panier à 1 point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1" name="Google Shape;171;p24"/>
          <p:cNvSpPr txBox="1"/>
          <p:nvPr/>
        </p:nvSpPr>
        <p:spPr>
          <a:xfrm>
            <a:off x="5344800" y="1978100"/>
            <a:ext cx="34905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Panier à 2 points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2" name="Google Shape;172;p24"/>
          <p:cNvSpPr txBox="1"/>
          <p:nvPr/>
        </p:nvSpPr>
        <p:spPr>
          <a:xfrm>
            <a:off x="5344800" y="2602950"/>
            <a:ext cx="34905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Panier à 3 points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3" name="Google Shape;173;p24"/>
          <p:cNvSpPr txBox="1"/>
          <p:nvPr/>
        </p:nvSpPr>
        <p:spPr>
          <a:xfrm>
            <a:off x="5351825" y="3235525"/>
            <a:ext cx="34905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Panier annulé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4" name="Google Shape;174;p24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175" name="Google Shape;17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97125" y="652200"/>
            <a:ext cx="2354974" cy="3349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97125" y="652200"/>
            <a:ext cx="2354975" cy="33627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1600" y="602650"/>
            <a:ext cx="4958020" cy="341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1600" y="593234"/>
            <a:ext cx="4958026" cy="34217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7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7" name="Google Shape;20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7"/>
          <p:cNvSpPr txBox="1"/>
          <p:nvPr/>
        </p:nvSpPr>
        <p:spPr>
          <a:xfrm>
            <a:off x="348850" y="237550"/>
            <a:ext cx="6823500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marqueur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9" name="Google Shape;209;p27"/>
          <p:cNvSpPr txBox="1"/>
          <p:nvPr/>
        </p:nvSpPr>
        <p:spPr>
          <a:xfrm>
            <a:off x="181050" y="1810700"/>
            <a:ext cx="8600700" cy="26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Entourer les 10 joueurs entrants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Indiquer les remplaçants entrants en jeu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Assurer le suivi des </a:t>
            </a: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temps-morts</a:t>
            </a: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Assurer le suivi des points</a:t>
            </a: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0" name="Google Shape;210;p27"/>
          <p:cNvSpPr txBox="1"/>
          <p:nvPr/>
        </p:nvSpPr>
        <p:spPr>
          <a:xfrm>
            <a:off x="1396525" y="905800"/>
            <a:ext cx="4971000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Pendant la rencontre</a:t>
            </a:r>
            <a:endParaRPr sz="30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1" name="Google Shape;211;p27"/>
          <p:cNvSpPr txBox="1"/>
          <p:nvPr/>
        </p:nvSpPr>
        <p:spPr>
          <a:xfrm>
            <a:off x="181050" y="3487100"/>
            <a:ext cx="8600700" cy="126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Assurer le suivi des fautes de joueurs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Assurer le suivi des fautes d’équipe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2" name="Google Shape;212;p27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82F4148-76F8-A7A9-3EE9-250A5971AADB}"/>
              </a:ext>
            </a:extLst>
          </p:cNvPr>
          <p:cNvSpPr/>
          <p:nvPr/>
        </p:nvSpPr>
        <p:spPr>
          <a:xfrm>
            <a:off x="297712" y="1719500"/>
            <a:ext cx="6874638" cy="145704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8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8" name="Google Shape;21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8"/>
          <p:cNvSpPr txBox="1"/>
          <p:nvPr/>
        </p:nvSpPr>
        <p:spPr>
          <a:xfrm>
            <a:off x="348850" y="237550"/>
            <a:ext cx="6823500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marqueur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0" name="Google Shape;220;p28"/>
          <p:cNvSpPr txBox="1"/>
          <p:nvPr/>
        </p:nvSpPr>
        <p:spPr>
          <a:xfrm>
            <a:off x="855050" y="905800"/>
            <a:ext cx="6649200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Procédure de report d’une faute</a:t>
            </a:r>
            <a:endParaRPr sz="30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1" name="Google Shape;221;p28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22" name="Google Shape;222;p28"/>
          <p:cNvSpPr txBox="1"/>
          <p:nvPr/>
        </p:nvSpPr>
        <p:spPr>
          <a:xfrm>
            <a:off x="855050" y="1515400"/>
            <a:ext cx="7152300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Exemple : faute sans lancer-franc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3" name="Google Shape;223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5701" y="2128054"/>
            <a:ext cx="1709175" cy="2429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83623" y="2128063"/>
            <a:ext cx="3523427" cy="2429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13526" y="2126124"/>
            <a:ext cx="1709175" cy="24328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9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1" name="Google Shape;23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9"/>
          <p:cNvSpPr txBox="1"/>
          <p:nvPr/>
        </p:nvSpPr>
        <p:spPr>
          <a:xfrm>
            <a:off x="348850" y="237550"/>
            <a:ext cx="6823500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marqueur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3" name="Google Shape;233;p29"/>
          <p:cNvSpPr txBox="1"/>
          <p:nvPr/>
        </p:nvSpPr>
        <p:spPr>
          <a:xfrm>
            <a:off x="855050" y="905800"/>
            <a:ext cx="6649200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Procédure de report d’une faute</a:t>
            </a:r>
            <a:endParaRPr sz="30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4" name="Google Shape;234;p29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35" name="Google Shape;235;p29"/>
          <p:cNvSpPr txBox="1"/>
          <p:nvPr/>
        </p:nvSpPr>
        <p:spPr>
          <a:xfrm>
            <a:off x="855050" y="1515400"/>
            <a:ext cx="7152300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Exemple : faute avec 2 lancers-francs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36" name="Google Shape;236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3624" y="2116623"/>
            <a:ext cx="3523425" cy="2440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55699" y="2122298"/>
            <a:ext cx="1709175" cy="24367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06725" y="2129988"/>
            <a:ext cx="1709175" cy="24290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812</Words>
  <Application>Microsoft Office PowerPoint</Application>
  <PresentationFormat>On-screen Show (16:9)</PresentationFormat>
  <Paragraphs>164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Montserrat</vt:lpstr>
      <vt:lpstr>Bree Serif</vt:lpstr>
      <vt:lpstr>Impact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Patrick Hachemane</cp:lastModifiedBy>
  <cp:revision>11</cp:revision>
  <dcterms:modified xsi:type="dcterms:W3CDTF">2026-09-08T09:21:55Z</dcterms:modified>
</cp:coreProperties>
</file>