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x="6858000" cy="9144000"/>
  <p:embeddedFontLst>
    <p:embeddedFont>
      <p:font typeface="Montserrat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-bold.fntdata"/><Relationship Id="rId30" Type="http://schemas.openxmlformats.org/officeDocument/2006/relationships/font" Target="fonts/Montserrat-regular.fntdata"/><Relationship Id="rId11" Type="http://schemas.openxmlformats.org/officeDocument/2006/relationships/slide" Target="slides/slide6.xml"/><Relationship Id="rId33" Type="http://schemas.openxmlformats.org/officeDocument/2006/relationships/font" Target="fonts/Montserrat-boldItalic.fntdata"/><Relationship Id="rId10" Type="http://schemas.openxmlformats.org/officeDocument/2006/relationships/slide" Target="slides/slide5.xml"/><Relationship Id="rId32" Type="http://schemas.openxmlformats.org/officeDocument/2006/relationships/font" Target="fonts/Montserrat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a47d1c76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a47d1c76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4133549d3f_0_2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4133549d3f_0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133549d3f_0_2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4133549d3f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4133549d3f_0_3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4133549d3f_0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4133549d3f_0_3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4133549d3f_0_3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4133549d3f_0_2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4133549d3f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4133549d3f_0_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4133549d3f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4133549d3f_0_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4133549d3f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4133549d3f_0_4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4133549d3f_0_4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4133549d3f_0_4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4133549d3f_0_4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4133549d3f_0_4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4133549d3f_0_4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4133549d3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4133549d3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414010f69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414010f69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43e426f8ce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43e426f8c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4133549d3f_0_5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4133549d3f_0_5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4133549d3f_0_5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4133549d3f_0_5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4133549d3f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4133549d3f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133549d3f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133549d3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4133549d3f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4133549d3f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4133549d3f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4133549d3f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4133549d3f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4133549d3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4133549d3f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4133549d3f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4133549d3f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4133549d3f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4133549d3f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4133549d3f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4100" y="237550"/>
            <a:ext cx="4971201" cy="13673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489675" y="2038775"/>
            <a:ext cx="8275500" cy="25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COURS DE FORMATION POUR</a:t>
            </a:r>
            <a:endParaRPr b="1"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DE TABLE RÉGIONAL</a:t>
            </a:r>
            <a:endParaRPr b="1"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Module Chronomètre des Tirs</a:t>
            </a:r>
            <a:endParaRPr b="1" sz="3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Français - version octobre 2018</a:t>
            </a:r>
            <a:endParaRPr i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2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63" name="Google Shape;16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2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5" name="Google Shape;165;p22"/>
          <p:cNvSpPr txBox="1"/>
          <p:nvPr/>
        </p:nvSpPr>
        <p:spPr>
          <a:xfrm>
            <a:off x="389100" y="929900"/>
            <a:ext cx="62904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la </a:t>
            </a: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possession</a:t>
            </a: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ne change pas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" name="Google Shape;166;p22"/>
          <p:cNvSpPr txBox="1"/>
          <p:nvPr/>
        </p:nvSpPr>
        <p:spPr>
          <a:xfrm>
            <a:off x="4322250" y="249612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Le chrono ne bouge pas !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67" name="Google Shape;167;p22"/>
          <p:cNvCxnSpPr/>
          <p:nvPr/>
        </p:nvCxnSpPr>
        <p:spPr>
          <a:xfrm>
            <a:off x="3224775" y="2447250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8" name="Google Shape;168;p22"/>
          <p:cNvSpPr txBox="1"/>
          <p:nvPr/>
        </p:nvSpPr>
        <p:spPr>
          <a:xfrm>
            <a:off x="348850" y="1535650"/>
            <a:ext cx="84330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Sur faute ou violation de pied,</a:t>
            </a:r>
            <a:b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le chronomètre indique 14’’ ou plus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" name="Google Shape;169;p22"/>
          <p:cNvSpPr txBox="1"/>
          <p:nvPr/>
        </p:nvSpPr>
        <p:spPr>
          <a:xfrm>
            <a:off x="4322250" y="409632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 14’’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70" name="Google Shape;170;p22"/>
          <p:cNvCxnSpPr/>
          <p:nvPr/>
        </p:nvCxnSpPr>
        <p:spPr>
          <a:xfrm>
            <a:off x="3224775" y="3971250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1" name="Google Shape;171;p22"/>
          <p:cNvSpPr txBox="1"/>
          <p:nvPr/>
        </p:nvSpPr>
        <p:spPr>
          <a:xfrm>
            <a:off x="348850" y="3059650"/>
            <a:ext cx="8433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Sur faute ou violation de pied,</a:t>
            </a:r>
            <a:b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le chronomètre indique 13’’ ou moins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" name="Google Shape;172;p22"/>
          <p:cNvSpPr/>
          <p:nvPr/>
        </p:nvSpPr>
        <p:spPr>
          <a:xfrm>
            <a:off x="7701225" y="4094175"/>
            <a:ext cx="684000" cy="533100"/>
          </a:xfrm>
          <a:prstGeom prst="ellipse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2"/>
          <p:cNvSpPr txBox="1"/>
          <p:nvPr/>
        </p:nvSpPr>
        <p:spPr>
          <a:xfrm rot="861985">
            <a:off x="6030288" y="1650943"/>
            <a:ext cx="2992478" cy="71481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 ZONE AVANT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3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3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80" name="Google Shape;18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3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2" name="Google Shape;182;p23"/>
          <p:cNvSpPr txBox="1"/>
          <p:nvPr/>
        </p:nvSpPr>
        <p:spPr>
          <a:xfrm>
            <a:off x="389100" y="929900"/>
            <a:ext cx="62904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Si la possession ne change pas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3" name="Google Shape;183;p23"/>
          <p:cNvSpPr txBox="1"/>
          <p:nvPr/>
        </p:nvSpPr>
        <p:spPr>
          <a:xfrm>
            <a:off x="348850" y="2145250"/>
            <a:ext cx="8161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Sur une faute ou violation de pied en zone arrière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4" name="Google Shape;184;p23"/>
          <p:cNvSpPr txBox="1"/>
          <p:nvPr/>
        </p:nvSpPr>
        <p:spPr>
          <a:xfrm>
            <a:off x="4273525" y="311977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24’’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85" name="Google Shape;185;p23"/>
          <p:cNvCxnSpPr/>
          <p:nvPr/>
        </p:nvCxnSpPr>
        <p:spPr>
          <a:xfrm>
            <a:off x="3148575" y="2833025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4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4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92" name="Google Shape;19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4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4" name="Google Shape;194;p24"/>
          <p:cNvSpPr txBox="1"/>
          <p:nvPr/>
        </p:nvSpPr>
        <p:spPr>
          <a:xfrm>
            <a:off x="389100" y="929900"/>
            <a:ext cx="62904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Regarder la gestuelle de l’arbitre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5" name="Google Shape;195;p24"/>
          <p:cNvSpPr txBox="1"/>
          <p:nvPr/>
        </p:nvSpPr>
        <p:spPr>
          <a:xfrm>
            <a:off x="465300" y="1631372"/>
            <a:ext cx="7578000" cy="9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la possession change :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(sur faute ou violation de l’équipe qui a la possession du ballon)</a:t>
            </a:r>
            <a:endParaRPr i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" name="Google Shape;196;p24"/>
          <p:cNvSpPr txBox="1"/>
          <p:nvPr/>
        </p:nvSpPr>
        <p:spPr>
          <a:xfrm>
            <a:off x="4432125" y="3366975"/>
            <a:ext cx="4323900" cy="8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 chrono sera réinitialisé comme suit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97" name="Google Shape;197;p24"/>
          <p:cNvCxnSpPr/>
          <p:nvPr/>
        </p:nvCxnSpPr>
        <p:spPr>
          <a:xfrm>
            <a:off x="4010050" y="2772313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5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5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04" name="Google Shape;20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5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6" name="Google Shape;206;p25"/>
          <p:cNvSpPr txBox="1"/>
          <p:nvPr/>
        </p:nvSpPr>
        <p:spPr>
          <a:xfrm>
            <a:off x="4322250" y="226752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24’’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07" name="Google Shape;207;p25"/>
          <p:cNvCxnSpPr/>
          <p:nvPr/>
        </p:nvCxnSpPr>
        <p:spPr>
          <a:xfrm>
            <a:off x="3224775" y="2142450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08" name="Google Shape;208;p25"/>
          <p:cNvSpPr txBox="1"/>
          <p:nvPr/>
        </p:nvSpPr>
        <p:spPr>
          <a:xfrm>
            <a:off x="348850" y="1230850"/>
            <a:ext cx="84330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la remise en jeu doit être administrée dans le nouveau camp de défense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9" name="Google Shape;209;p25"/>
          <p:cNvSpPr txBox="1"/>
          <p:nvPr/>
        </p:nvSpPr>
        <p:spPr>
          <a:xfrm>
            <a:off x="4322250" y="394392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 14’’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10" name="Google Shape;210;p25"/>
          <p:cNvCxnSpPr/>
          <p:nvPr/>
        </p:nvCxnSpPr>
        <p:spPr>
          <a:xfrm>
            <a:off x="3224775" y="3818850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11" name="Google Shape;211;p25"/>
          <p:cNvSpPr txBox="1"/>
          <p:nvPr/>
        </p:nvSpPr>
        <p:spPr>
          <a:xfrm>
            <a:off x="348850" y="2907250"/>
            <a:ext cx="8433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Si la remise en jeu doit être administrée dans le nouveau camp d’attaque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2" name="Google Shape;212;p25"/>
          <p:cNvSpPr/>
          <p:nvPr/>
        </p:nvSpPr>
        <p:spPr>
          <a:xfrm>
            <a:off x="7701225" y="3941775"/>
            <a:ext cx="684000" cy="533100"/>
          </a:xfrm>
          <a:prstGeom prst="ellipse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6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26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19" name="Google Shape;21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6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1" name="Google Shape;221;p26"/>
          <p:cNvSpPr txBox="1"/>
          <p:nvPr/>
        </p:nvSpPr>
        <p:spPr>
          <a:xfrm>
            <a:off x="389100" y="929900"/>
            <a:ext cx="74169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Regarder la gestuelle de l’arbitre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2" name="Google Shape;222;p26"/>
          <p:cNvSpPr txBox="1"/>
          <p:nvPr/>
        </p:nvSpPr>
        <p:spPr>
          <a:xfrm>
            <a:off x="348850" y="2907250"/>
            <a:ext cx="75780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le dernier lancer-franc est marqué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3" name="Google Shape;223;p26"/>
          <p:cNvSpPr txBox="1"/>
          <p:nvPr/>
        </p:nvSpPr>
        <p:spPr>
          <a:xfrm>
            <a:off x="4273525" y="388177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24’’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24" name="Google Shape;224;p26"/>
          <p:cNvCxnSpPr/>
          <p:nvPr/>
        </p:nvCxnSpPr>
        <p:spPr>
          <a:xfrm>
            <a:off x="3148575" y="3595025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25" name="Google Shape;225;p26"/>
          <p:cNvSpPr txBox="1"/>
          <p:nvPr/>
        </p:nvSpPr>
        <p:spPr>
          <a:xfrm>
            <a:off x="389100" y="2072900"/>
            <a:ext cx="74169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ÉTEINDRE LE CHRONOMÈTRE !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6" name="Google Shape;226;p26"/>
          <p:cNvSpPr txBox="1"/>
          <p:nvPr/>
        </p:nvSpPr>
        <p:spPr>
          <a:xfrm>
            <a:off x="389100" y="1353750"/>
            <a:ext cx="74169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Faute avec 1 ou plusieurs lancer-francs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7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7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33" name="Google Shape;23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7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5" name="Google Shape;235;p27"/>
          <p:cNvSpPr txBox="1"/>
          <p:nvPr/>
        </p:nvSpPr>
        <p:spPr>
          <a:xfrm>
            <a:off x="389100" y="929900"/>
            <a:ext cx="7416900" cy="10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Regarder la gestuelle de l’arbitre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Faute avec 1 ou plusieurs lancer-francs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6" name="Google Shape;236;p27"/>
          <p:cNvSpPr txBox="1"/>
          <p:nvPr/>
        </p:nvSpPr>
        <p:spPr>
          <a:xfrm>
            <a:off x="348850" y="2907250"/>
            <a:ext cx="75780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rebond défensif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7" name="Google Shape;237;p27"/>
          <p:cNvSpPr txBox="1"/>
          <p:nvPr/>
        </p:nvSpPr>
        <p:spPr>
          <a:xfrm>
            <a:off x="4273525" y="388177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24’’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38" name="Google Shape;238;p27"/>
          <p:cNvCxnSpPr/>
          <p:nvPr/>
        </p:nvCxnSpPr>
        <p:spPr>
          <a:xfrm>
            <a:off x="3148575" y="3595025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9" name="Google Shape;239;p27"/>
          <p:cNvSpPr txBox="1"/>
          <p:nvPr/>
        </p:nvSpPr>
        <p:spPr>
          <a:xfrm>
            <a:off x="389100" y="2072900"/>
            <a:ext cx="74169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ÉTEINDRE LE CHRONOMÈTRE !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8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8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46" name="Google Shape;24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8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8" name="Google Shape;248;p28"/>
          <p:cNvSpPr txBox="1"/>
          <p:nvPr/>
        </p:nvSpPr>
        <p:spPr>
          <a:xfrm>
            <a:off x="389100" y="929900"/>
            <a:ext cx="7416900" cy="10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Regarder la gestuelle de l’arbitre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Faute avec 1 ou plusieurs lancer-francs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9" name="Google Shape;249;p28"/>
          <p:cNvSpPr txBox="1"/>
          <p:nvPr/>
        </p:nvSpPr>
        <p:spPr>
          <a:xfrm>
            <a:off x="348850" y="2907250"/>
            <a:ext cx="75780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rebond offensif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0" name="Google Shape;250;p28"/>
          <p:cNvSpPr txBox="1"/>
          <p:nvPr/>
        </p:nvSpPr>
        <p:spPr>
          <a:xfrm>
            <a:off x="4273525" y="388177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 14’’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51" name="Google Shape;251;p28"/>
          <p:cNvCxnSpPr/>
          <p:nvPr/>
        </p:nvCxnSpPr>
        <p:spPr>
          <a:xfrm>
            <a:off x="3148575" y="3595025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2" name="Google Shape;252;p28"/>
          <p:cNvSpPr txBox="1"/>
          <p:nvPr/>
        </p:nvSpPr>
        <p:spPr>
          <a:xfrm>
            <a:off x="389100" y="2072900"/>
            <a:ext cx="74169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ÉTEINDRE LE CHRONOMÈTRE !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3" name="Google Shape;253;p28"/>
          <p:cNvSpPr/>
          <p:nvPr/>
        </p:nvSpPr>
        <p:spPr>
          <a:xfrm>
            <a:off x="7625025" y="3865575"/>
            <a:ext cx="684000" cy="533100"/>
          </a:xfrm>
          <a:prstGeom prst="ellipse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9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9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60" name="Google Shape;26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9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2" name="Google Shape;262;p29"/>
          <p:cNvSpPr txBox="1"/>
          <p:nvPr/>
        </p:nvSpPr>
        <p:spPr>
          <a:xfrm>
            <a:off x="389100" y="929900"/>
            <a:ext cx="74169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Regarder la gestuelle de l’arbitre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3" name="Google Shape;263;p29"/>
          <p:cNvSpPr txBox="1"/>
          <p:nvPr/>
        </p:nvSpPr>
        <p:spPr>
          <a:xfrm>
            <a:off x="389100" y="2224025"/>
            <a:ext cx="75780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le ballon revient à la même équipe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4" name="Google Shape;264;p29"/>
          <p:cNvSpPr txBox="1"/>
          <p:nvPr/>
        </p:nvSpPr>
        <p:spPr>
          <a:xfrm>
            <a:off x="4197325" y="296737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 chrono ne bouge pas !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65" name="Google Shape;265;p29"/>
          <p:cNvCxnSpPr/>
          <p:nvPr/>
        </p:nvCxnSpPr>
        <p:spPr>
          <a:xfrm>
            <a:off x="3224775" y="2833025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66" name="Google Shape;266;p29"/>
          <p:cNvSpPr txBox="1"/>
          <p:nvPr/>
        </p:nvSpPr>
        <p:spPr>
          <a:xfrm>
            <a:off x="389100" y="1463300"/>
            <a:ext cx="40572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Situation d’entre-deux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7" name="Google Shape;267;p29"/>
          <p:cNvSpPr txBox="1"/>
          <p:nvPr/>
        </p:nvSpPr>
        <p:spPr>
          <a:xfrm>
            <a:off x="425050" y="3516850"/>
            <a:ext cx="75780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le ballon revient à l’autre équipe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8" name="Google Shape;268;p29"/>
          <p:cNvSpPr txBox="1"/>
          <p:nvPr/>
        </p:nvSpPr>
        <p:spPr>
          <a:xfrm>
            <a:off x="4197325" y="411037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24’’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69" name="Google Shape;269;p29"/>
          <p:cNvCxnSpPr/>
          <p:nvPr/>
        </p:nvCxnSpPr>
        <p:spPr>
          <a:xfrm>
            <a:off x="3224775" y="4052225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70" name="Google Shape;27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8775" y="976700"/>
            <a:ext cx="2506875" cy="3568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0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0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77" name="Google Shape;27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0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9" name="Google Shape;279;p30"/>
          <p:cNvSpPr txBox="1"/>
          <p:nvPr/>
        </p:nvSpPr>
        <p:spPr>
          <a:xfrm>
            <a:off x="389100" y="1995425"/>
            <a:ext cx="75780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le ballon revient à la même équipe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80" name="Google Shape;280;p30"/>
          <p:cNvCxnSpPr/>
          <p:nvPr/>
        </p:nvCxnSpPr>
        <p:spPr>
          <a:xfrm>
            <a:off x="3224775" y="2604425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1" name="Google Shape;281;p30"/>
          <p:cNvSpPr txBox="1"/>
          <p:nvPr/>
        </p:nvSpPr>
        <p:spPr>
          <a:xfrm>
            <a:off x="348850" y="931200"/>
            <a:ext cx="8486400" cy="10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Situation d’entre-deux résultant d’un ballon qui se coince entre le panneau et l’anneau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2" name="Google Shape;282;p30"/>
          <p:cNvSpPr txBox="1"/>
          <p:nvPr/>
        </p:nvSpPr>
        <p:spPr>
          <a:xfrm>
            <a:off x="4322250" y="280092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 14’’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3" name="Google Shape;283;p30"/>
          <p:cNvSpPr txBox="1"/>
          <p:nvPr/>
        </p:nvSpPr>
        <p:spPr>
          <a:xfrm>
            <a:off x="425050" y="3364450"/>
            <a:ext cx="75780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le ballon revient à l’autre équipe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4" name="Google Shape;284;p30"/>
          <p:cNvSpPr txBox="1"/>
          <p:nvPr/>
        </p:nvSpPr>
        <p:spPr>
          <a:xfrm>
            <a:off x="4322250" y="402012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24’’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85" name="Google Shape;285;p30"/>
          <p:cNvCxnSpPr/>
          <p:nvPr/>
        </p:nvCxnSpPr>
        <p:spPr>
          <a:xfrm>
            <a:off x="3224775" y="3899825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6" name="Google Shape;286;p30"/>
          <p:cNvSpPr/>
          <p:nvPr/>
        </p:nvSpPr>
        <p:spPr>
          <a:xfrm>
            <a:off x="7701225" y="2798775"/>
            <a:ext cx="684000" cy="533100"/>
          </a:xfrm>
          <a:prstGeom prst="ellipse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1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31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93" name="Google Shape;29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31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5" name="Google Shape;295;p31"/>
          <p:cNvSpPr txBox="1"/>
          <p:nvPr/>
        </p:nvSpPr>
        <p:spPr>
          <a:xfrm>
            <a:off x="389100" y="1006100"/>
            <a:ext cx="4486500" cy="16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Remise en jeu en zone avant consécutive à une faute antisportive ou disqualifiante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6" name="Google Shape;296;p31"/>
          <p:cNvSpPr txBox="1"/>
          <p:nvPr/>
        </p:nvSpPr>
        <p:spPr>
          <a:xfrm>
            <a:off x="389100" y="336252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 14’’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7" name="Google Shape;297;p31"/>
          <p:cNvSpPr/>
          <p:nvPr/>
        </p:nvSpPr>
        <p:spPr>
          <a:xfrm>
            <a:off x="3768075" y="3360375"/>
            <a:ext cx="684000" cy="533100"/>
          </a:xfrm>
          <a:prstGeom prst="ellipse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8" name="Google Shape;29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0925" y="1268950"/>
            <a:ext cx="1889675" cy="270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45624" y="1268950"/>
            <a:ext cx="1889676" cy="2702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389100" y="929900"/>
            <a:ext cx="58980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Principe de base des 24 secondes :</a:t>
            </a:r>
            <a:endParaRPr b="1"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389100" y="1691900"/>
            <a:ext cx="4419300" cy="27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Quand une équipe obtient la possession de la balle, elle dispose de 24 secondes pour tenter un tir au panier.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elle n’y parvient pas,</a:t>
            </a:r>
            <a:b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c’est une violation.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68726" y="998950"/>
            <a:ext cx="2468375" cy="35135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2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32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06" name="Google Shape;30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2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8" name="Google Shape;308;p32"/>
          <p:cNvSpPr txBox="1"/>
          <p:nvPr/>
        </p:nvSpPr>
        <p:spPr>
          <a:xfrm>
            <a:off x="389100" y="777500"/>
            <a:ext cx="8446200" cy="10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Nouveauté 2018-2019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Faute technique par l’équipe qui </a:t>
            </a: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défend</a:t>
            </a: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: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9" name="Google Shape;30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0950" y="1726150"/>
            <a:ext cx="1889675" cy="2702568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2"/>
          <p:cNvSpPr txBox="1"/>
          <p:nvPr/>
        </p:nvSpPr>
        <p:spPr>
          <a:xfrm>
            <a:off x="389100" y="1762375"/>
            <a:ext cx="84462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Remise en jeu en zone de défense &gt; </a:t>
            </a: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remise à 24’’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1" name="Google Shape;311;p32"/>
          <p:cNvSpPr txBox="1"/>
          <p:nvPr/>
        </p:nvSpPr>
        <p:spPr>
          <a:xfrm>
            <a:off x="389100" y="2448175"/>
            <a:ext cx="8446200" cy="10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Remise en jeu en zone d’attaque, avec 14 secondes ou plus au chrono des tirs &gt; </a:t>
            </a: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 chrono ne bouge pas !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2" name="Google Shape;312;p32"/>
          <p:cNvSpPr txBox="1"/>
          <p:nvPr/>
        </p:nvSpPr>
        <p:spPr>
          <a:xfrm>
            <a:off x="389100" y="3514975"/>
            <a:ext cx="8446200" cy="10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Remise en jeu en zone d’attaque, avec 13 secondes ou moins au chrono des tirs &gt; </a:t>
            </a: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Remise à 14’’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3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33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19" name="Google Shape;31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3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1" name="Google Shape;321;p33"/>
          <p:cNvSpPr txBox="1"/>
          <p:nvPr/>
        </p:nvSpPr>
        <p:spPr>
          <a:xfrm>
            <a:off x="389100" y="777500"/>
            <a:ext cx="8446200" cy="10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Nouveauté 2018-2019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Faute technique par l’équipe qui </a:t>
            </a: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attaque</a:t>
            </a: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: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2" name="Google Shape;32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0950" y="1726150"/>
            <a:ext cx="1889675" cy="2702568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3"/>
          <p:cNvSpPr txBox="1"/>
          <p:nvPr/>
        </p:nvSpPr>
        <p:spPr>
          <a:xfrm>
            <a:off x="389100" y="1762375"/>
            <a:ext cx="8446200" cy="10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Remise en jeu en zone de défense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&gt; </a:t>
            </a: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 chrono ne bouge pas !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4" name="Google Shape;324;p33"/>
          <p:cNvSpPr txBox="1"/>
          <p:nvPr/>
        </p:nvSpPr>
        <p:spPr>
          <a:xfrm>
            <a:off x="389100" y="2676775"/>
            <a:ext cx="8446200" cy="10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Remise en jeu en zone d’attaque, avec 15 secondes ou plus au chrono des tirs &gt; </a:t>
            </a: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Remise à 14’’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5" name="Google Shape;325;p33"/>
          <p:cNvSpPr txBox="1"/>
          <p:nvPr/>
        </p:nvSpPr>
        <p:spPr>
          <a:xfrm>
            <a:off x="389100" y="3667375"/>
            <a:ext cx="8446200" cy="10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Remise en jeu en zone d’attaque, avec 14 secondes ou moins au chrono des tirs &gt; </a:t>
            </a: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 chrono ne bouge pas !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4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34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32" name="Google Shape;33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4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4" name="Google Shape;334;p34"/>
          <p:cNvSpPr txBox="1"/>
          <p:nvPr/>
        </p:nvSpPr>
        <p:spPr>
          <a:xfrm>
            <a:off x="389100" y="1158500"/>
            <a:ext cx="8446200" cy="10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Dans les 2 dernières minutes du dernier quart-temps ou de chaque prolongation,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5" name="Google Shape;335;p34"/>
          <p:cNvSpPr txBox="1"/>
          <p:nvPr/>
        </p:nvSpPr>
        <p:spPr>
          <a:xfrm>
            <a:off x="389100" y="2371350"/>
            <a:ext cx="8446200" cy="10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après un temps-mort accordé à l’équipe qui a droit à la possession de la balle dans sa zone défensive,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6" name="Google Shape;336;p34"/>
          <p:cNvSpPr txBox="1"/>
          <p:nvPr/>
        </p:nvSpPr>
        <p:spPr>
          <a:xfrm>
            <a:off x="389100" y="3534150"/>
            <a:ext cx="8446200" cy="10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 coach de cette équipe peut décider de l’endroit de la remise en jeu.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5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35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43" name="Google Shape;34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35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5" name="Google Shape;345;p35"/>
          <p:cNvSpPr txBox="1"/>
          <p:nvPr/>
        </p:nvSpPr>
        <p:spPr>
          <a:xfrm>
            <a:off x="389100" y="929900"/>
            <a:ext cx="8446200" cy="10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la remise en jeu est administrée au milieu du terrain ou en zone offensive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6" name="Google Shape;346;p35"/>
          <p:cNvSpPr txBox="1"/>
          <p:nvPr/>
        </p:nvSpPr>
        <p:spPr>
          <a:xfrm>
            <a:off x="389100" y="1762375"/>
            <a:ext cx="8446200" cy="10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14 secondes ou plus sont affichées sur le chronomètre des tirs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47" name="Google Shape;347;p35"/>
          <p:cNvCxnSpPr/>
          <p:nvPr/>
        </p:nvCxnSpPr>
        <p:spPr>
          <a:xfrm>
            <a:off x="3986775" y="2375825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48" name="Google Shape;348;p35"/>
          <p:cNvSpPr txBox="1"/>
          <p:nvPr/>
        </p:nvSpPr>
        <p:spPr>
          <a:xfrm>
            <a:off x="4322250" y="272472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 14’’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9" name="Google Shape;349;p35"/>
          <p:cNvSpPr/>
          <p:nvPr/>
        </p:nvSpPr>
        <p:spPr>
          <a:xfrm>
            <a:off x="7701225" y="2722575"/>
            <a:ext cx="684000" cy="533100"/>
          </a:xfrm>
          <a:prstGeom prst="ellipse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35"/>
          <p:cNvSpPr txBox="1"/>
          <p:nvPr/>
        </p:nvSpPr>
        <p:spPr>
          <a:xfrm>
            <a:off x="389100" y="3210175"/>
            <a:ext cx="8446200" cy="10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13 secondes ou moins sont affichées sur le chronomètre des tirs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51" name="Google Shape;351;p35"/>
          <p:cNvCxnSpPr/>
          <p:nvPr/>
        </p:nvCxnSpPr>
        <p:spPr>
          <a:xfrm>
            <a:off x="3986775" y="3747425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52" name="Google Shape;352;p35"/>
          <p:cNvSpPr txBox="1"/>
          <p:nvPr/>
        </p:nvSpPr>
        <p:spPr>
          <a:xfrm>
            <a:off x="4322250" y="409632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Le chrono ne bouge pas !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6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6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359" name="Google Shape;359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36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1" name="Google Shape;361;p36"/>
          <p:cNvSpPr txBox="1"/>
          <p:nvPr/>
        </p:nvSpPr>
        <p:spPr>
          <a:xfrm>
            <a:off x="389100" y="929900"/>
            <a:ext cx="8446200" cy="10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la remise en jeu est administrée</a:t>
            </a:r>
            <a:b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 zone défensive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2" name="Google Shape;362;p36"/>
          <p:cNvSpPr txBox="1"/>
          <p:nvPr/>
        </p:nvSpPr>
        <p:spPr>
          <a:xfrm>
            <a:off x="4322250" y="280092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24’’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63" name="Google Shape;363;p36"/>
          <p:cNvCxnSpPr/>
          <p:nvPr/>
        </p:nvCxnSpPr>
        <p:spPr>
          <a:xfrm>
            <a:off x="3224775" y="2675850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64" name="Google Shape;364;p36"/>
          <p:cNvSpPr txBox="1"/>
          <p:nvPr/>
        </p:nvSpPr>
        <p:spPr>
          <a:xfrm>
            <a:off x="348850" y="2069050"/>
            <a:ext cx="84330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la possession change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65" name="Google Shape;365;p36"/>
          <p:cNvCxnSpPr/>
          <p:nvPr/>
        </p:nvCxnSpPr>
        <p:spPr>
          <a:xfrm>
            <a:off x="3224775" y="3971250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66" name="Google Shape;366;p36"/>
          <p:cNvSpPr txBox="1"/>
          <p:nvPr/>
        </p:nvSpPr>
        <p:spPr>
          <a:xfrm>
            <a:off x="348850" y="3364450"/>
            <a:ext cx="84330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la possession ne change pas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7" name="Google Shape;367;p36"/>
          <p:cNvSpPr txBox="1"/>
          <p:nvPr/>
        </p:nvSpPr>
        <p:spPr>
          <a:xfrm>
            <a:off x="4322250" y="409632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Le chrono ne bouge pas !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5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389100" y="929900"/>
            <a:ext cx="62904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CONTRÔLE DU BALLON VIVANT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" name="Google Shape;78;p15"/>
          <p:cNvSpPr txBox="1"/>
          <p:nvPr/>
        </p:nvSpPr>
        <p:spPr>
          <a:xfrm>
            <a:off x="692550" y="1724050"/>
            <a:ext cx="7758900" cy="11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 chronomètre des tirs est enclenché chaque fois qu’une équipe prend la possession du ballon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" name="Google Shape;79;p15"/>
          <p:cNvSpPr txBox="1"/>
          <p:nvPr/>
        </p:nvSpPr>
        <p:spPr>
          <a:xfrm>
            <a:off x="348850" y="2907250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Changement de possession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" name="Google Shape;80;p15"/>
          <p:cNvSpPr txBox="1"/>
          <p:nvPr/>
        </p:nvSpPr>
        <p:spPr>
          <a:xfrm>
            <a:off x="4273525" y="388177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24’’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81" name="Google Shape;81;p15"/>
          <p:cNvCxnSpPr/>
          <p:nvPr/>
        </p:nvCxnSpPr>
        <p:spPr>
          <a:xfrm>
            <a:off x="3148575" y="3595025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6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6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16"/>
          <p:cNvSpPr txBox="1"/>
          <p:nvPr/>
        </p:nvSpPr>
        <p:spPr>
          <a:xfrm>
            <a:off x="389100" y="929900"/>
            <a:ext cx="62904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Exemples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348850" y="2145250"/>
            <a:ext cx="77994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Un adversaire intercepte et contrôle le ballon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4273525" y="311977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24’’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93" name="Google Shape;93;p16"/>
          <p:cNvCxnSpPr/>
          <p:nvPr/>
        </p:nvCxnSpPr>
        <p:spPr>
          <a:xfrm>
            <a:off x="3148575" y="2833025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7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00" name="Google Shape;10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7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389100" y="929900"/>
            <a:ext cx="62904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Exemples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348850" y="1535650"/>
            <a:ext cx="84330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Un panier est marqué :    </a:t>
            </a: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Le chrono des 24’’ s’arrête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" name="Google Shape;104;p17"/>
          <p:cNvSpPr txBox="1"/>
          <p:nvPr/>
        </p:nvSpPr>
        <p:spPr>
          <a:xfrm>
            <a:off x="4322250" y="402012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24’’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5" name="Google Shape;105;p17"/>
          <p:cNvCxnSpPr/>
          <p:nvPr/>
        </p:nvCxnSpPr>
        <p:spPr>
          <a:xfrm>
            <a:off x="3224775" y="3895050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6" name="Google Shape;106;p17"/>
          <p:cNvSpPr txBox="1"/>
          <p:nvPr/>
        </p:nvSpPr>
        <p:spPr>
          <a:xfrm>
            <a:off x="348850" y="2221450"/>
            <a:ext cx="8433000" cy="9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Un joueur prend le ballon pour la remise en jeu :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 chrono des 24’’ est toujours à l’arrêt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348850" y="3288250"/>
            <a:ext cx="84330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Un joueur touche le ballon sur le terrain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8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14" name="Google Shape;11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8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18"/>
          <p:cNvSpPr txBox="1"/>
          <p:nvPr/>
        </p:nvSpPr>
        <p:spPr>
          <a:xfrm>
            <a:off x="389100" y="929900"/>
            <a:ext cx="62904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Exemples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" name="Google Shape;117;p18"/>
          <p:cNvSpPr txBox="1"/>
          <p:nvPr/>
        </p:nvSpPr>
        <p:spPr>
          <a:xfrm>
            <a:off x="348850" y="1535650"/>
            <a:ext cx="86142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 ballon touche l’anneau : </a:t>
            </a: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Le chrono des 24’’ s’arrête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8" name="Google Shape;118;p18"/>
          <p:cNvSpPr txBox="1"/>
          <p:nvPr/>
        </p:nvSpPr>
        <p:spPr>
          <a:xfrm>
            <a:off x="4322250" y="280092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24’’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9" name="Google Shape;119;p18"/>
          <p:cNvCxnSpPr/>
          <p:nvPr/>
        </p:nvCxnSpPr>
        <p:spPr>
          <a:xfrm>
            <a:off x="3224775" y="2675850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0" name="Google Shape;120;p18"/>
          <p:cNvSpPr txBox="1"/>
          <p:nvPr/>
        </p:nvSpPr>
        <p:spPr>
          <a:xfrm>
            <a:off x="348850" y="2069050"/>
            <a:ext cx="84330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Un défenseur prend le contrôle du ballon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1" name="Google Shape;121;p18"/>
          <p:cNvSpPr txBox="1"/>
          <p:nvPr/>
        </p:nvSpPr>
        <p:spPr>
          <a:xfrm>
            <a:off x="4322250" y="409632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Nouvelle période de  14’’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2" name="Google Shape;122;p18"/>
          <p:cNvCxnSpPr/>
          <p:nvPr/>
        </p:nvCxnSpPr>
        <p:spPr>
          <a:xfrm>
            <a:off x="3224775" y="3971250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3" name="Google Shape;123;p18"/>
          <p:cNvSpPr txBox="1"/>
          <p:nvPr/>
        </p:nvSpPr>
        <p:spPr>
          <a:xfrm>
            <a:off x="348850" y="3364450"/>
            <a:ext cx="84330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Un attaquant prend le contrôle du ballon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" name="Google Shape;124;p18"/>
          <p:cNvSpPr/>
          <p:nvPr/>
        </p:nvSpPr>
        <p:spPr>
          <a:xfrm>
            <a:off x="7701225" y="4094175"/>
            <a:ext cx="684000" cy="533100"/>
          </a:xfrm>
          <a:prstGeom prst="ellipse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9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31" name="Google Shape;13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9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" name="Google Shape;133;p19"/>
          <p:cNvSpPr txBox="1"/>
          <p:nvPr/>
        </p:nvSpPr>
        <p:spPr>
          <a:xfrm>
            <a:off x="1636350" y="1483175"/>
            <a:ext cx="5871300" cy="23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Quand le signal sonore du chronomètre des tirs retentit,</a:t>
            </a:r>
            <a:b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 jeu ne s’arrête pas forcément.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C’est l’arbitre qui décide ou non d’arrêter le jeu en sifflant.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0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40" name="Google Shape;14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0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2" name="Google Shape;142;p20"/>
          <p:cNvSpPr txBox="1"/>
          <p:nvPr/>
        </p:nvSpPr>
        <p:spPr>
          <a:xfrm>
            <a:off x="1636350" y="1856850"/>
            <a:ext cx="5871300" cy="23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Arrêter le chronomètre des tirs.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Regarder et dire à haute voix</a:t>
            </a:r>
            <a:b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 temps restant.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Regarder la gestuelle de l’arbitre.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3" name="Google Shape;143;p20"/>
          <p:cNvSpPr txBox="1"/>
          <p:nvPr/>
        </p:nvSpPr>
        <p:spPr>
          <a:xfrm>
            <a:off x="399150" y="932900"/>
            <a:ext cx="38559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Quand l’arbitre siffle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1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50" name="Google Shape;15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1"/>
          <p:cNvSpPr txBox="1"/>
          <p:nvPr/>
        </p:nvSpPr>
        <p:spPr>
          <a:xfrm>
            <a:off x="348850" y="237550"/>
            <a:ext cx="6823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chronométreur des tirs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" name="Google Shape;152;p21"/>
          <p:cNvSpPr txBox="1"/>
          <p:nvPr/>
        </p:nvSpPr>
        <p:spPr>
          <a:xfrm>
            <a:off x="389100" y="929900"/>
            <a:ext cx="62904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Regarder la gestuelle de l’arbitre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3" name="Google Shape;153;p21"/>
          <p:cNvSpPr txBox="1"/>
          <p:nvPr/>
        </p:nvSpPr>
        <p:spPr>
          <a:xfrm>
            <a:off x="348850" y="2145250"/>
            <a:ext cx="75780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 la possession ne change pas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4" name="Google Shape;154;p21"/>
          <p:cNvSpPr txBox="1"/>
          <p:nvPr/>
        </p:nvSpPr>
        <p:spPr>
          <a:xfrm>
            <a:off x="4273525" y="3119775"/>
            <a:ext cx="46407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 chrono ne bouge pas !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55" name="Google Shape;155;p21"/>
          <p:cNvCxnSpPr/>
          <p:nvPr/>
        </p:nvCxnSpPr>
        <p:spPr>
          <a:xfrm>
            <a:off x="3148575" y="2833025"/>
            <a:ext cx="865200" cy="3924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6" name="Google Shape;156;p21"/>
          <p:cNvSpPr txBox="1"/>
          <p:nvPr/>
        </p:nvSpPr>
        <p:spPr>
          <a:xfrm>
            <a:off x="348850" y="3821650"/>
            <a:ext cx="75780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Par exemple sur sortie de balle</a:t>
            </a:r>
            <a:endParaRPr i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